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5" r:id="rId5"/>
    <p:sldId id="282" r:id="rId6"/>
    <p:sldId id="260" r:id="rId7"/>
    <p:sldId id="259" r:id="rId8"/>
    <p:sldId id="279" r:id="rId9"/>
    <p:sldId id="278" r:id="rId10"/>
    <p:sldId id="264" r:id="rId11"/>
    <p:sldId id="261" r:id="rId12"/>
    <p:sldId id="262" r:id="rId13"/>
    <p:sldId id="266" r:id="rId14"/>
    <p:sldId id="267" r:id="rId15"/>
    <p:sldId id="287" r:id="rId16"/>
    <p:sldId id="288" r:id="rId17"/>
    <p:sldId id="263" r:id="rId18"/>
    <p:sldId id="280" r:id="rId19"/>
    <p:sldId id="283" r:id="rId20"/>
    <p:sldId id="284" r:id="rId21"/>
    <p:sldId id="268" r:id="rId22"/>
    <p:sldId id="285" r:id="rId23"/>
    <p:sldId id="276" r:id="rId24"/>
    <p:sldId id="275" r:id="rId25"/>
    <p:sldId id="281" r:id="rId26"/>
    <p:sldId id="286" r:id="rId27"/>
    <p:sldId id="272" r:id="rId28"/>
    <p:sldId id="270" r:id="rId29"/>
    <p:sldId id="269" r:id="rId30"/>
    <p:sldId id="277" r:id="rId31"/>
    <p:sldId id="274" r:id="rId32"/>
    <p:sldId id="271" r:id="rId33"/>
  </p:sldIdLst>
  <p:sldSz cx="9144000" cy="6858000" type="screen4x3"/>
  <p:notesSz cx="6858000" cy="9144000"/>
  <p:custShowLst>
    <p:custShow name="自定义放映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8"/>
        <p:sld r:id="rId19"/>
        <p:sld r:id="rId22"/>
        <p:sld r:id="rId24"/>
        <p:sld r:id="rId25"/>
        <p:sld r:id="rId26"/>
        <p:sld r:id="rId28"/>
        <p:sld r:id="rId29"/>
        <p:sld r:id="rId30"/>
        <p:sld r:id="rId31"/>
        <p:sld r:id="rId32"/>
        <p:sld r:id="rId33"/>
      </p:sldLst>
    </p:custShow>
  </p:custShow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66"/>
    <a:srgbClr val="A50021"/>
    <a:srgbClr val="CC0000"/>
    <a:srgbClr val="FF9900"/>
    <a:srgbClr val="0083E6"/>
    <a:srgbClr val="80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2" autoAdjust="0"/>
  </p:normalViewPr>
  <p:slideViewPr>
    <p:cSldViewPr>
      <p:cViewPr varScale="1">
        <p:scale>
          <a:sx n="104" d="100"/>
          <a:sy n="104" d="100"/>
        </p:scale>
        <p:origin x="-17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B0695-BF55-4A12-B16C-6958C2E5B265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1F1E2-C83B-4644-B614-95C2CABF74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57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gif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2285992"/>
            <a:ext cx="9144000" cy="2571768"/>
          </a:xfrm>
          <a:prstGeom prst="rect">
            <a:avLst/>
          </a:prstGeom>
          <a:solidFill>
            <a:srgbClr val="A500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43306" y="3244859"/>
            <a:ext cx="5572164" cy="1470025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图书馆资源与服务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-214346" y="2571744"/>
            <a:ext cx="6715172" cy="1071570"/>
          </a:xfrm>
        </p:spPr>
        <p:txBody>
          <a:bodyPr>
            <a:no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新生入馆教育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1984" y="5387999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沈阳工程学院 图书馆</a:t>
            </a:r>
            <a:endParaRPr lang="en-US" altLang="zh-CN" sz="24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24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</a:p>
        </p:txBody>
      </p:sp>
      <p:pic>
        <p:nvPicPr>
          <p:cNvPr id="11" name="图片 10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642918"/>
            <a:ext cx="1736665" cy="1000132"/>
          </a:xfrm>
          <a:prstGeom prst="rect">
            <a:avLst/>
          </a:prstGeom>
          <a:ln w="63500" cmpd="sng">
            <a:solidFill>
              <a:srgbClr val="A50021"/>
            </a:solidFill>
          </a:ln>
        </p:spPr>
      </p:pic>
      <p:pic>
        <p:nvPicPr>
          <p:cNvPr id="12" name="图片 11" descr="8.jpg"/>
          <p:cNvPicPr>
            <a:picLocks noChangeAspect="1"/>
          </p:cNvPicPr>
          <p:nvPr/>
        </p:nvPicPr>
        <p:blipFill>
          <a:blip r:embed="rId3" cstate="print"/>
          <a:srcRect b="20988"/>
          <a:stretch>
            <a:fillRect/>
          </a:stretch>
        </p:blipFill>
        <p:spPr>
          <a:xfrm>
            <a:off x="5500694" y="642920"/>
            <a:ext cx="1714512" cy="1000130"/>
          </a:xfrm>
          <a:prstGeom prst="rect">
            <a:avLst/>
          </a:prstGeom>
          <a:ln w="63500">
            <a:solidFill>
              <a:srgbClr val="A50021"/>
            </a:solidFill>
          </a:ln>
        </p:spPr>
      </p:pic>
      <p:pic>
        <p:nvPicPr>
          <p:cNvPr id="13" name="图片 12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642919"/>
            <a:ext cx="1571604" cy="1000132"/>
          </a:xfrm>
          <a:prstGeom prst="rect">
            <a:avLst/>
          </a:prstGeom>
          <a:ln w="63500">
            <a:solidFill>
              <a:srgbClr val="A50021"/>
            </a:solidFill>
          </a:ln>
        </p:spPr>
      </p:pic>
      <p:pic>
        <p:nvPicPr>
          <p:cNvPr id="15" name="图片 14" descr="top.png"/>
          <p:cNvPicPr>
            <a:picLocks noChangeAspect="1"/>
          </p:cNvPicPr>
          <p:nvPr/>
        </p:nvPicPr>
        <p:blipFill>
          <a:blip r:embed="rId5"/>
          <a:srcRect r="66406"/>
          <a:stretch>
            <a:fillRect/>
          </a:stretch>
        </p:blipFill>
        <p:spPr>
          <a:xfrm>
            <a:off x="0" y="0"/>
            <a:ext cx="3071802" cy="1376672"/>
          </a:xfrm>
          <a:prstGeom prst="rect">
            <a:avLst/>
          </a:prstGeom>
        </p:spPr>
      </p:pic>
    </p:spTree>
  </p:cSld>
  <p:clrMapOvr>
    <a:masterClrMapping/>
  </p:clrMapOvr>
  <p:transition advClick="0" advTm="3000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空间资源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571472" y="1571612"/>
            <a:ext cx="4500594" cy="3071834"/>
            <a:chOff x="785786" y="1714488"/>
            <a:chExt cx="4500594" cy="3071834"/>
          </a:xfrm>
        </p:grpSpPr>
        <p:sp>
          <p:nvSpPr>
            <p:cNvPr id="8" name="椭圆 7"/>
            <p:cNvSpPr/>
            <p:nvPr/>
          </p:nvSpPr>
          <p:spPr>
            <a:xfrm>
              <a:off x="785786" y="1857364"/>
              <a:ext cx="3071834" cy="292895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142976" y="2214554"/>
              <a:ext cx="2357454" cy="22145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b="1" dirty="0">
                  <a:latin typeface="幼圆" pitchFamily="49" charset="-122"/>
                  <a:ea typeface="幼圆" pitchFamily="49" charset="-122"/>
                </a:rPr>
                <a:t>空间拓展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2500298" y="1714488"/>
              <a:ext cx="1857388" cy="50006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</a:rPr>
                <a:t>创意设计研修室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071802" y="2357430"/>
              <a:ext cx="1857388" cy="500066"/>
            </a:xfrm>
            <a:prstGeom prst="roundRect">
              <a:avLst/>
            </a:prstGeom>
            <a:solidFill>
              <a:srgbClr val="92D050">
                <a:alpha val="76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</a:rPr>
                <a:t>自习室</a:t>
              </a: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3428992" y="3000372"/>
              <a:ext cx="1857388" cy="50006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</a:rPr>
                <a:t>研修间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143240" y="3643314"/>
              <a:ext cx="1857388" cy="500066"/>
            </a:xfrm>
            <a:prstGeom prst="roundRect">
              <a:avLst/>
            </a:prstGeom>
            <a:solidFill>
              <a:srgbClr val="92D050">
                <a:alpha val="65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</a:rPr>
                <a:t>学习分享中心</a:t>
              </a: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2643174" y="4286256"/>
              <a:ext cx="1857388" cy="50006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</a:rPr>
                <a:t>文化角</a:t>
              </a: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428596" y="5000636"/>
            <a:ext cx="4143404" cy="64294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方正舒体" pitchFamily="2" charset="-122"/>
                <a:ea typeface="方正舒体" pitchFamily="2" charset="-122"/>
                <a:cs typeface="Aharoni" pitchFamily="2" charset="-79"/>
              </a:rPr>
              <a:t>支持创新、分享智慧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928662" y="5857892"/>
            <a:ext cx="4143404" cy="64294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方正舒体" pitchFamily="2" charset="-122"/>
                <a:ea typeface="方正舒体" pitchFamily="2" charset="-122"/>
                <a:cs typeface="Aharoni" pitchFamily="2" charset="-79"/>
              </a:rPr>
              <a:t>促进文化及学术交流</a:t>
            </a:r>
          </a:p>
        </p:txBody>
      </p:sp>
      <p:pic>
        <p:nvPicPr>
          <p:cNvPr id="22" name="图片 21" descr="DSC_0152_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285860"/>
            <a:ext cx="1643074" cy="1095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图片 22" descr="微信图片_20170517082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2377187"/>
            <a:ext cx="1643074" cy="1337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图片 24" descr="DSC_90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857496"/>
            <a:ext cx="1643042" cy="1095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图片 25" descr="IMG_3245(20170913-09183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857232"/>
            <a:ext cx="1785950" cy="1051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图片 26" descr="DSC_01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4143380"/>
            <a:ext cx="1714512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图片 27" descr="PFEJ48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380" y="4357694"/>
            <a:ext cx="1571636" cy="2022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5643570" y="2428868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自习室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72396" y="1947438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共享大厅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43834" y="3733388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共享大厅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29520" y="5305024"/>
            <a:ext cx="1500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学习分享中心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43570" y="3929066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U+</a:t>
            </a:r>
            <a:r>
              <a:rPr lang="zh-CN" altLang="en-US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咖啡吧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00694" y="6357958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新书推荐展架</a:t>
            </a:r>
          </a:p>
        </p:txBody>
      </p:sp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开馆时间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14348" y="1857364"/>
          <a:ext cx="5715040" cy="12941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57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7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84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地点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8465"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图书馆大门和自习室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周一至周日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6:30-21:30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465"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rgbClr val="0070C0"/>
                          </a:solidFill>
                        </a:rPr>
                        <a:t>图书、期刊阅览室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周一至周日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8:00-21:30</a:t>
                      </a:r>
                      <a:endParaRPr lang="zh-CN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8662" y="3429000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入馆须知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0100" y="4107942"/>
            <a:ext cx="4786346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1-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节假日开馆时间常有调整，请随时关注图书馆主页和微信公众号</a:t>
            </a:r>
            <a:endParaRPr kumimoji="0" lang="en-US" altLang="zh-CN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Times New Roman" pitchFamily="18" charset="0"/>
              </a:rPr>
              <a:t>2-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图书馆入口处安装门禁系统，读者必须持本人校园卡刷卡入馆，请保持馆内安静</a:t>
            </a:r>
            <a:endParaRPr kumimoji="0" lang="zh-CN" altLang="en-US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3-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校园卡实行一人一卡制，仅限本人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使用</a:t>
            </a:r>
            <a:endParaRPr kumimoji="0" lang="zh-CN" altLang="en-US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9" name="图片 8" descr="DSC_0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3" y="4381507"/>
            <a:ext cx="2214577" cy="14763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 descr="IMG_3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785926"/>
            <a:ext cx="2214546" cy="1660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9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借阅权限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785786" y="1428736"/>
          <a:ext cx="7500990" cy="1571637"/>
        </p:xfrm>
        <a:graphic>
          <a:graphicData uri="http://schemas.openxmlformats.org/drawingml/2006/table">
            <a:tbl>
              <a:tblPr/>
              <a:tblGrid>
                <a:gridCol w="1218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64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49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07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007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404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76923C"/>
                          </a:solidFill>
                          <a:latin typeface="Calibri"/>
                          <a:ea typeface="宋体"/>
                          <a:cs typeface="Times New Roman"/>
                        </a:rPr>
                        <a:t>读者类型</a:t>
                      </a:r>
                      <a:endParaRPr lang="zh-CN" sz="2000" kern="100" dirty="0">
                        <a:solidFill>
                          <a:srgbClr val="76923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76923C"/>
                          </a:solidFill>
                          <a:latin typeface="Calibri"/>
                          <a:ea typeface="宋体"/>
                          <a:cs typeface="Times New Roman"/>
                        </a:rPr>
                        <a:t>借阅图书总册数</a:t>
                      </a:r>
                      <a:endParaRPr lang="zh-CN" sz="2000" kern="100" dirty="0">
                        <a:solidFill>
                          <a:srgbClr val="76923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76923C"/>
                          </a:solidFill>
                          <a:latin typeface="Calibri"/>
                          <a:ea typeface="宋体"/>
                          <a:cs typeface="Times New Roman"/>
                        </a:rPr>
                        <a:t>借书天数</a:t>
                      </a:r>
                      <a:endParaRPr lang="zh-CN" sz="2000" kern="100" dirty="0">
                        <a:solidFill>
                          <a:srgbClr val="76923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76923C"/>
                          </a:solidFill>
                          <a:latin typeface="Calibri"/>
                          <a:ea typeface="宋体"/>
                          <a:cs typeface="Times New Roman"/>
                        </a:rPr>
                        <a:t>续借次数</a:t>
                      </a:r>
                      <a:endParaRPr lang="zh-CN" sz="2000" kern="100" dirty="0">
                        <a:solidFill>
                          <a:srgbClr val="76923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76923C"/>
                          </a:solidFill>
                          <a:latin typeface="Calibri"/>
                          <a:ea typeface="宋体"/>
                          <a:cs typeface="Times New Roman"/>
                        </a:rPr>
                        <a:t>续借天数</a:t>
                      </a:r>
                      <a:endParaRPr lang="zh-CN" sz="2000" kern="100" dirty="0">
                        <a:solidFill>
                          <a:srgbClr val="76923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4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C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本科生</a:t>
                      </a:r>
                      <a:endParaRPr lang="zh-CN" sz="2000" kern="100">
                        <a:solidFill>
                          <a:srgbClr val="76923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76923C"/>
                          </a:solidFill>
                          <a:latin typeface="Calibri"/>
                          <a:ea typeface="宋体"/>
                          <a:cs typeface="Times New Roman"/>
                        </a:rPr>
                        <a:t>10</a:t>
                      </a:r>
                      <a:endParaRPr lang="zh-CN" sz="2000" kern="100" dirty="0">
                        <a:solidFill>
                          <a:srgbClr val="76923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76923C"/>
                          </a:solidFill>
                          <a:latin typeface="Calibri"/>
                          <a:ea typeface="宋体"/>
                          <a:cs typeface="Times New Roman"/>
                        </a:rPr>
                        <a:t>31</a:t>
                      </a:r>
                      <a:endParaRPr lang="zh-CN" sz="2000" kern="100" dirty="0">
                        <a:solidFill>
                          <a:srgbClr val="76923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76923C"/>
                          </a:solidFill>
                          <a:latin typeface="Calibri"/>
                          <a:ea typeface="宋体"/>
                          <a:cs typeface="Times New Roman"/>
                        </a:rPr>
                        <a:t>1</a:t>
                      </a:r>
                      <a:endParaRPr lang="zh-CN" sz="2000" kern="100">
                        <a:solidFill>
                          <a:srgbClr val="76923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76923C"/>
                          </a:solidFill>
                          <a:latin typeface="Calibri"/>
                          <a:ea typeface="宋体"/>
                          <a:cs typeface="Times New Roman"/>
                        </a:rPr>
                        <a:t>15</a:t>
                      </a:r>
                      <a:endParaRPr lang="zh-CN" sz="2000" kern="100" dirty="0">
                        <a:solidFill>
                          <a:srgbClr val="76923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07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C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研究生</a:t>
                      </a:r>
                      <a:endParaRPr lang="zh-CN" sz="2000" kern="100" dirty="0">
                        <a:solidFill>
                          <a:srgbClr val="76923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76923C"/>
                          </a:solidFill>
                          <a:latin typeface="Calibri"/>
                          <a:ea typeface="宋体"/>
                          <a:cs typeface="Times New Roman"/>
                        </a:rPr>
                        <a:t>10</a:t>
                      </a:r>
                      <a:endParaRPr lang="zh-CN" sz="2000" kern="100" dirty="0">
                        <a:solidFill>
                          <a:srgbClr val="76923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76923C"/>
                          </a:solidFill>
                          <a:latin typeface="Calibri"/>
                          <a:ea typeface="宋体"/>
                          <a:cs typeface="Times New Roman"/>
                        </a:rPr>
                        <a:t>90</a:t>
                      </a:r>
                      <a:endParaRPr lang="zh-CN" sz="2000" kern="100" dirty="0">
                        <a:solidFill>
                          <a:srgbClr val="76923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76923C"/>
                          </a:solidFill>
                          <a:latin typeface="Calibri"/>
                          <a:ea typeface="宋体"/>
                          <a:cs typeface="Times New Roman"/>
                        </a:rPr>
                        <a:t>1</a:t>
                      </a:r>
                      <a:endParaRPr lang="zh-CN" sz="2000" kern="100" dirty="0">
                        <a:solidFill>
                          <a:srgbClr val="76923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76923C"/>
                          </a:solidFill>
                          <a:latin typeface="Calibri"/>
                          <a:ea typeface="宋体"/>
                          <a:cs typeface="Times New Roman"/>
                        </a:rPr>
                        <a:t>30</a:t>
                      </a:r>
                      <a:endParaRPr lang="zh-CN" sz="2000" kern="100" dirty="0">
                        <a:solidFill>
                          <a:srgbClr val="76923C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5786" y="3214686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私人订制</a:t>
            </a:r>
            <a:r>
              <a:rPr lang="en-US" altLang="zh-CN" sz="24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24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我的图书馆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786" y="3786190"/>
            <a:ext cx="4643470" cy="1255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006600"/>
                </a:solidFill>
              </a:rPr>
              <a:t>1-</a:t>
            </a:r>
            <a:r>
              <a:rPr lang="zh-CN" altLang="en-US" sz="2000" dirty="0">
                <a:solidFill>
                  <a:srgbClr val="FF0000"/>
                </a:solidFill>
              </a:rPr>
              <a:t>登录</a:t>
            </a:r>
            <a:r>
              <a:rPr lang="zh-CN" altLang="en-US" sz="2000" dirty="0">
                <a:solidFill>
                  <a:srgbClr val="006600"/>
                </a:solidFill>
              </a:rPr>
              <a:t>图书馆主页→“书目检索平台”</a:t>
            </a:r>
            <a:endParaRPr lang="en-US" altLang="zh-CN" sz="2000" dirty="0">
              <a:solidFill>
                <a:srgbClr val="0066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006600"/>
                </a:solidFill>
              </a:rPr>
              <a:t>2-</a:t>
            </a:r>
            <a:r>
              <a:rPr lang="zh-CN" altLang="en-US" sz="2000" dirty="0">
                <a:solidFill>
                  <a:srgbClr val="006600"/>
                </a:solidFill>
              </a:rPr>
              <a:t>用户名与初始密码同为</a:t>
            </a:r>
            <a:r>
              <a:rPr lang="zh-CN" altLang="en-US" sz="2000" dirty="0">
                <a:solidFill>
                  <a:srgbClr val="FF0000"/>
                </a:solidFill>
              </a:rPr>
              <a:t>学号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006600"/>
                </a:solidFill>
              </a:rPr>
              <a:t>3-</a:t>
            </a:r>
            <a:r>
              <a:rPr lang="zh-CN" altLang="en-US" sz="2000" dirty="0">
                <a:solidFill>
                  <a:srgbClr val="006600"/>
                </a:solidFill>
              </a:rPr>
              <a:t>“我的图书馆”→“</a:t>
            </a:r>
            <a:r>
              <a:rPr lang="zh-CN" altLang="en-US" sz="2000" dirty="0">
                <a:solidFill>
                  <a:srgbClr val="FF0000"/>
                </a:solidFill>
              </a:rPr>
              <a:t>当前借阅</a:t>
            </a:r>
            <a:r>
              <a:rPr lang="zh-CN" altLang="en-US" sz="2000" dirty="0">
                <a:solidFill>
                  <a:srgbClr val="006600"/>
                </a:solidFill>
              </a:rPr>
              <a:t>”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357694"/>
            <a:ext cx="1571636" cy="189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右箭头 10"/>
          <p:cNvSpPr/>
          <p:nvPr/>
        </p:nvSpPr>
        <p:spPr>
          <a:xfrm rot="20026404">
            <a:off x="5634511" y="5461813"/>
            <a:ext cx="1487908" cy="20338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214950"/>
            <a:ext cx="4733925" cy="123825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如何借还图书</a:t>
            </a:r>
          </a:p>
        </p:txBody>
      </p:sp>
      <p:pic>
        <p:nvPicPr>
          <p:cNvPr id="6" name="图片 5" descr="7f78c50992124dad9680812003586a8b.PNG"/>
          <p:cNvPicPr>
            <a:picLocks noChangeAspect="1"/>
          </p:cNvPicPr>
          <p:nvPr/>
        </p:nvPicPr>
        <p:blipFill>
          <a:blip r:embed="rId2"/>
          <a:srcRect l="30232" r="32559" b="11627"/>
          <a:stretch>
            <a:fillRect/>
          </a:stretch>
        </p:blipFill>
        <p:spPr>
          <a:xfrm>
            <a:off x="428596" y="2428868"/>
            <a:ext cx="1143008" cy="571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1604" y="2312251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</a:rPr>
              <a:t>访问图书馆主页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r>
              <a:rPr lang="en-US" altLang="zh-CN" sz="2400" b="1" dirty="0">
                <a:solidFill>
                  <a:srgbClr val="FF0000"/>
                </a:solidFill>
              </a:rPr>
              <a:t>http:</a:t>
            </a:r>
            <a:r>
              <a:rPr lang="en-US" altLang="zh-CN" sz="2400" b="1" dirty="0">
                <a:solidFill>
                  <a:srgbClr val="0070C0"/>
                </a:solidFill>
              </a:rPr>
              <a:t>//www.sie.edu.cn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36671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428736"/>
            <a:ext cx="320292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图片 9" descr="7f78c50992124dad9680812003586a8b.PNG"/>
          <p:cNvPicPr>
            <a:picLocks noChangeAspect="1"/>
          </p:cNvPicPr>
          <p:nvPr/>
        </p:nvPicPr>
        <p:blipFill>
          <a:blip r:embed="rId2"/>
          <a:srcRect l="30232" r="32559" b="11627"/>
          <a:stretch>
            <a:fillRect/>
          </a:stretch>
        </p:blipFill>
        <p:spPr>
          <a:xfrm>
            <a:off x="500034" y="4429132"/>
            <a:ext cx="1143008" cy="5715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43042" y="4127849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</a:rPr>
              <a:t>关注沈阳工程学院图书馆微信公众号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r>
              <a:rPr lang="en-US" altLang="zh-CN" sz="2400" b="1" dirty="0">
                <a:solidFill>
                  <a:srgbClr val="FF0000"/>
                </a:solidFill>
              </a:rPr>
              <a:t>[</a:t>
            </a:r>
            <a:r>
              <a:rPr lang="zh-CN" altLang="en-US" sz="2400" b="1" dirty="0">
                <a:solidFill>
                  <a:srgbClr val="FF0000"/>
                </a:solidFill>
              </a:rPr>
              <a:t>微图书馆</a:t>
            </a:r>
            <a:r>
              <a:rPr lang="en-US" altLang="zh-CN" sz="2400" b="1" dirty="0">
                <a:solidFill>
                  <a:srgbClr val="FF0000"/>
                </a:solidFill>
              </a:rPr>
              <a:t>]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071942"/>
            <a:ext cx="178595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33" y="1548458"/>
            <a:ext cx="41078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查找自己</a:t>
            </a:r>
            <a:r>
              <a:rPr lang="zh-CN" altLang="en-US" sz="25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想看的图书等资源</a:t>
            </a:r>
          </a:p>
        </p:txBody>
      </p:sp>
    </p:spTree>
  </p:cSld>
  <p:clrMapOvr>
    <a:masterClrMapping/>
  </p:clrMapOvr>
  <p:transition advClick="0" advTm="5000"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如何借还图书</a:t>
            </a:r>
          </a:p>
        </p:txBody>
      </p:sp>
      <p:pic>
        <p:nvPicPr>
          <p:cNvPr id="6" name="图片 5" descr="7f78c50992124dad9680812003586a8b.PNG"/>
          <p:cNvPicPr>
            <a:picLocks noChangeAspect="1"/>
          </p:cNvPicPr>
          <p:nvPr/>
        </p:nvPicPr>
        <p:blipFill>
          <a:blip r:embed="rId2"/>
          <a:srcRect l="30232" r="32559" b="11627"/>
          <a:stretch>
            <a:fillRect/>
          </a:stretch>
        </p:blipFill>
        <p:spPr>
          <a:xfrm>
            <a:off x="714348" y="1571612"/>
            <a:ext cx="1000132" cy="5000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7356" y="1571612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70C0"/>
                </a:solidFill>
              </a:rPr>
              <a:t>案例：如何使用公共检索目录（</a:t>
            </a:r>
            <a:r>
              <a:rPr lang="en-US" altLang="zh-CN" sz="2000" b="1" dirty="0">
                <a:solidFill>
                  <a:srgbClr val="0070C0"/>
                </a:solidFill>
              </a:rPr>
              <a:t>OPAC</a:t>
            </a:r>
            <a:r>
              <a:rPr lang="zh-CN" altLang="en-US" sz="2000" b="1" dirty="0">
                <a:solidFill>
                  <a:srgbClr val="0070C0"/>
                </a:solidFill>
              </a:rPr>
              <a:t>查找图书）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0070C0"/>
                </a:solidFill>
              </a:rPr>
              <a:t>1-</a:t>
            </a:r>
            <a:r>
              <a:rPr lang="zh-CN" altLang="en-US" sz="2000" b="1" dirty="0">
                <a:solidFill>
                  <a:srgbClr val="0070C0"/>
                </a:solidFill>
              </a:rPr>
              <a:t>输入</a:t>
            </a:r>
            <a:r>
              <a:rPr lang="zh-CN" altLang="en-US" sz="2000" b="1" dirty="0">
                <a:solidFill>
                  <a:srgbClr val="FF0000"/>
                </a:solidFill>
              </a:rPr>
              <a:t>书名</a:t>
            </a:r>
            <a:r>
              <a:rPr lang="zh-CN" altLang="en-US" sz="2000" b="1" dirty="0">
                <a:solidFill>
                  <a:srgbClr val="0070C0"/>
                </a:solidFill>
              </a:rPr>
              <a:t>或者</a:t>
            </a:r>
            <a:r>
              <a:rPr lang="zh-CN" altLang="en-US" sz="2000" b="1" dirty="0">
                <a:solidFill>
                  <a:srgbClr val="FF0000"/>
                </a:solidFill>
              </a:rPr>
              <a:t>作者名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0070C0"/>
                </a:solidFill>
              </a:rPr>
              <a:t>2-</a:t>
            </a:r>
            <a:r>
              <a:rPr lang="zh-CN" altLang="en-US" sz="2000" b="1" dirty="0">
                <a:solidFill>
                  <a:srgbClr val="0070C0"/>
                </a:solidFill>
              </a:rPr>
              <a:t>输入</a:t>
            </a:r>
            <a:r>
              <a:rPr lang="zh-CN" altLang="en-US" sz="2000" b="1" dirty="0">
                <a:solidFill>
                  <a:srgbClr val="FF0000"/>
                </a:solidFill>
              </a:rPr>
              <a:t>主题词</a:t>
            </a:r>
            <a:r>
              <a:rPr lang="zh-CN" altLang="en-US" sz="2000" b="1" dirty="0">
                <a:solidFill>
                  <a:srgbClr val="0070C0"/>
                </a:solidFill>
              </a:rPr>
              <a:t>或者</a:t>
            </a:r>
            <a:r>
              <a:rPr lang="zh-CN" altLang="en-US" sz="2000" b="1" dirty="0">
                <a:solidFill>
                  <a:srgbClr val="FF0000"/>
                </a:solidFill>
              </a:rPr>
              <a:t>关键词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0070C0"/>
                </a:solidFill>
              </a:rPr>
              <a:t>3-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查看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在馆状态</a:t>
            </a:r>
            <a:r>
              <a:rPr lang="zh-CN" altLang="en-US" sz="2000" b="1" dirty="0">
                <a:solidFill>
                  <a:srgbClr val="0070C0"/>
                </a:solidFill>
              </a:rPr>
              <a:t>，记录</a:t>
            </a:r>
            <a:r>
              <a:rPr lang="zh-CN" altLang="en-US" sz="2000" b="1" dirty="0">
                <a:solidFill>
                  <a:srgbClr val="FF0000"/>
                </a:solidFill>
              </a:rPr>
              <a:t>位置</a:t>
            </a:r>
            <a:r>
              <a:rPr lang="zh-CN" altLang="en-US" sz="2000" b="1" dirty="0">
                <a:solidFill>
                  <a:srgbClr val="0070C0"/>
                </a:solidFill>
              </a:rPr>
              <a:t>和</a:t>
            </a:r>
            <a:r>
              <a:rPr lang="zh-CN" altLang="en-US" sz="2000" b="1" dirty="0">
                <a:solidFill>
                  <a:srgbClr val="FF0000"/>
                </a:solidFill>
              </a:rPr>
              <a:t>索书号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 l="7653" r="10347" b="43649"/>
          <a:stretch>
            <a:fillRect/>
          </a:stretch>
        </p:blipFill>
        <p:spPr bwMode="auto">
          <a:xfrm>
            <a:off x="1142976" y="3429000"/>
            <a:ext cx="71438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1285852" y="4500570"/>
            <a:ext cx="4286280" cy="857256"/>
          </a:xfrm>
          <a:prstGeom prst="rect">
            <a:avLst/>
          </a:prstGeom>
          <a:noFill/>
          <a:ln w="1016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8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如何借还图书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8849" b="19403"/>
          <a:stretch>
            <a:fillRect/>
          </a:stretch>
        </p:blipFill>
        <p:spPr bwMode="auto">
          <a:xfrm>
            <a:off x="357157" y="1285860"/>
            <a:ext cx="844820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线形标注 2(带边框和强调线) 8"/>
          <p:cNvSpPr/>
          <p:nvPr/>
        </p:nvSpPr>
        <p:spPr>
          <a:xfrm>
            <a:off x="5357818" y="4286256"/>
            <a:ext cx="2071702" cy="8984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5441"/>
              <a:gd name="adj6" fmla="val -210753"/>
            </a:avLst>
          </a:prstGeom>
          <a:solidFill>
            <a:srgbClr val="FFCC66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输入书名、作者名或者主题词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034" y="3286124"/>
            <a:ext cx="3500462" cy="571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5000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279" b="1531"/>
          <a:stretch>
            <a:fillRect/>
          </a:stretch>
        </p:blipFill>
        <p:spPr bwMode="auto">
          <a:xfrm>
            <a:off x="500034" y="1142984"/>
            <a:ext cx="8001056" cy="56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如何借还图书</a:t>
            </a:r>
          </a:p>
        </p:txBody>
      </p:sp>
      <p:sp>
        <p:nvSpPr>
          <p:cNvPr id="9" name="线形标注 2(带边框和强调线) 8"/>
          <p:cNvSpPr/>
          <p:nvPr/>
        </p:nvSpPr>
        <p:spPr>
          <a:xfrm>
            <a:off x="6500826" y="142852"/>
            <a:ext cx="2286016" cy="8984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16172"/>
              <a:gd name="adj6" fmla="val -153548"/>
            </a:avLst>
          </a:prstGeom>
          <a:solidFill>
            <a:srgbClr val="FFCC66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查看索书号、馆藏地及书刊可借状态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43438" y="4000504"/>
            <a:ext cx="2428892" cy="785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285984" y="4000504"/>
            <a:ext cx="714380" cy="785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7000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如何借还图书</a:t>
            </a:r>
          </a:p>
        </p:txBody>
      </p:sp>
      <p:pic>
        <p:nvPicPr>
          <p:cNvPr id="6" name="图片 5" descr="7f78c50992124dad9680812003586a8b.PNG"/>
          <p:cNvPicPr>
            <a:picLocks noChangeAspect="1"/>
          </p:cNvPicPr>
          <p:nvPr/>
        </p:nvPicPr>
        <p:blipFill>
          <a:blip r:embed="rId2"/>
          <a:srcRect l="30232" r="32559" b="11627"/>
          <a:stretch>
            <a:fillRect/>
          </a:stretch>
        </p:blipFill>
        <p:spPr>
          <a:xfrm>
            <a:off x="214282" y="1357298"/>
            <a:ext cx="1000132" cy="5000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4414" y="1285860"/>
            <a:ext cx="7858148" cy="11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0070C0"/>
                </a:solidFill>
                <a:latin typeface="+mn-ea"/>
              </a:rPr>
              <a:t>4-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到图书所在阅览室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按照索书号查找图书</a:t>
            </a:r>
            <a:endParaRPr lang="en-US" altLang="zh-CN" sz="2000" b="1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0070C0"/>
                </a:solidFill>
                <a:latin typeface="+mn-ea"/>
              </a:rPr>
              <a:t>5-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找到图书后到图书借还机办理外借手续（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校园卡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图书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）</a:t>
            </a:r>
            <a:endParaRPr lang="en-US" altLang="zh-CN" sz="2000" b="1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0070C0"/>
                </a:solidFill>
                <a:latin typeface="+mn-ea"/>
              </a:rPr>
              <a:t>6-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归还图书时无需校园卡，自助借还机直接选择册数扫描归还</a:t>
            </a:r>
            <a:endParaRPr lang="en-US" altLang="zh-CN" sz="2000" b="1" dirty="0">
              <a:solidFill>
                <a:srgbClr val="0070C0"/>
              </a:solidFill>
              <a:latin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29058" y="2600262"/>
            <a:ext cx="4643470" cy="1900308"/>
            <a:chOff x="4000496" y="2600262"/>
            <a:chExt cx="4643470" cy="1900308"/>
          </a:xfrm>
        </p:grpSpPr>
        <p:sp>
          <p:nvSpPr>
            <p:cNvPr id="13" name="TextBox 12"/>
            <p:cNvSpPr txBox="1"/>
            <p:nvPr/>
          </p:nvSpPr>
          <p:spPr>
            <a:xfrm>
              <a:off x="4143372" y="2600262"/>
              <a:ext cx="10715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索书号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000496" y="2786058"/>
              <a:ext cx="4643470" cy="1714512"/>
              <a:chOff x="1357290" y="3302676"/>
              <a:chExt cx="4500594" cy="1555084"/>
            </a:xfrm>
          </p:grpSpPr>
          <p:pic>
            <p:nvPicPr>
              <p:cNvPr id="15" name="图片 14" descr="微信图片_20170925142203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57290" y="3500438"/>
                <a:ext cx="1220459" cy="1357322"/>
              </a:xfrm>
              <a:prstGeom prst="rect">
                <a:avLst/>
              </a:prstGeom>
            </p:spPr>
          </p:pic>
          <p:cxnSp>
            <p:nvCxnSpPr>
              <p:cNvPr id="17" name="直接箭头连接符 16"/>
              <p:cNvCxnSpPr/>
              <p:nvPr/>
            </p:nvCxnSpPr>
            <p:spPr>
              <a:xfrm flipV="1">
                <a:off x="2357422" y="3571876"/>
                <a:ext cx="714380" cy="35719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>
                <a:off x="2257409" y="4339399"/>
                <a:ext cx="814393" cy="16117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071802" y="3302676"/>
                <a:ext cx="2786082" cy="626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b="1" dirty="0">
                    <a:solidFill>
                      <a:srgbClr val="0070C0"/>
                    </a:solidFill>
                  </a:rPr>
                  <a:t>分类号</a:t>
                </a:r>
                <a:r>
                  <a:rPr lang="en-US" altLang="zh-CN" sz="1400" b="1" dirty="0">
                    <a:solidFill>
                      <a:srgbClr val="0070C0"/>
                    </a:solidFill>
                  </a:rPr>
                  <a:t>《</a:t>
                </a:r>
                <a:r>
                  <a:rPr lang="zh-CN" altLang="en-US" sz="1400" b="1" dirty="0">
                    <a:solidFill>
                      <a:srgbClr val="0070C0"/>
                    </a:solidFill>
                  </a:rPr>
                  <a:t>中国图书馆分类法</a:t>
                </a:r>
                <a:r>
                  <a:rPr lang="en-US" altLang="zh-CN" sz="1400" b="1" dirty="0">
                    <a:solidFill>
                      <a:srgbClr val="0070C0"/>
                    </a:solidFill>
                  </a:rPr>
                  <a:t>》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zh-CN" sz="1400" b="1" dirty="0">
                    <a:solidFill>
                      <a:srgbClr val="0070C0"/>
                    </a:solidFill>
                  </a:rPr>
                  <a:t>C</a:t>
                </a:r>
                <a:r>
                  <a:rPr lang="zh-CN" altLang="en-US" sz="1400" b="1" dirty="0">
                    <a:solidFill>
                      <a:srgbClr val="0070C0"/>
                    </a:solidFill>
                  </a:rPr>
                  <a:t>社会科学总论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071802" y="4088494"/>
                <a:ext cx="2357454" cy="626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b="1" dirty="0">
                    <a:solidFill>
                      <a:srgbClr val="0070C0"/>
                    </a:solidFill>
                  </a:rPr>
                  <a:t>种次号：同类书分编的先后顺序排列</a:t>
                </a: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857224" y="4857760"/>
            <a:ext cx="7412844" cy="1869659"/>
            <a:chOff x="1214414" y="5012919"/>
            <a:chExt cx="7055654" cy="1714500"/>
          </a:xfrm>
        </p:grpSpPr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78893" y="5012919"/>
              <a:ext cx="5591175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TextBox 26"/>
            <p:cNvSpPr txBox="1"/>
            <p:nvPr/>
          </p:nvSpPr>
          <p:spPr>
            <a:xfrm>
              <a:off x="1214414" y="5214950"/>
              <a:ext cx="1571636" cy="1400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0070C0"/>
                  </a:solidFill>
                </a:rPr>
                <a:t>排列原则</a:t>
              </a:r>
              <a:endParaRPr lang="en-US" altLang="zh-CN" sz="1600" b="1" dirty="0">
                <a:solidFill>
                  <a:srgbClr val="0070C0"/>
                </a:solidFill>
              </a:endParaRPr>
            </a:p>
            <a:p>
              <a:pPr>
                <a:lnSpc>
                  <a:spcPct val="150000"/>
                </a:lnSpc>
                <a:buFont typeface="Wingdings" pitchFamily="2" charset="2"/>
                <a:buChar char="u"/>
              </a:pPr>
              <a:r>
                <a:rPr lang="zh-CN" altLang="en-US" sz="1600" b="1" dirty="0">
                  <a:solidFill>
                    <a:srgbClr val="0070C0"/>
                  </a:solidFill>
                </a:rPr>
                <a:t>自上而下</a:t>
              </a:r>
              <a:endParaRPr lang="en-US" altLang="zh-CN" sz="1600" b="1" dirty="0">
                <a:solidFill>
                  <a:srgbClr val="0070C0"/>
                </a:solidFill>
              </a:endParaRPr>
            </a:p>
            <a:p>
              <a:pPr>
                <a:lnSpc>
                  <a:spcPct val="150000"/>
                </a:lnSpc>
                <a:buFont typeface="Wingdings" pitchFamily="2" charset="2"/>
                <a:buChar char="u"/>
              </a:pPr>
              <a:r>
                <a:rPr lang="zh-CN" altLang="en-US" sz="1600" b="1" dirty="0">
                  <a:solidFill>
                    <a:srgbClr val="0070C0"/>
                  </a:solidFill>
                </a:rPr>
                <a:t>从左到右</a:t>
              </a:r>
              <a:endParaRPr lang="en-US" altLang="zh-CN" sz="1600" b="1" dirty="0">
                <a:solidFill>
                  <a:srgbClr val="0070C0"/>
                </a:solidFill>
              </a:endParaRPr>
            </a:p>
            <a:p>
              <a:pPr>
                <a:lnSpc>
                  <a:spcPct val="150000"/>
                </a:lnSpc>
                <a:buFont typeface="Wingdings" pitchFamily="2" charset="2"/>
                <a:buChar char="u"/>
              </a:pPr>
              <a:r>
                <a:rPr lang="zh-CN" altLang="en-US" sz="1600" b="1" dirty="0">
                  <a:solidFill>
                    <a:srgbClr val="0070C0"/>
                  </a:solidFill>
                </a:rPr>
                <a:t>由小到大</a:t>
              </a:r>
            </a:p>
          </p:txBody>
        </p:sp>
      </p:grpSp>
      <p:pic>
        <p:nvPicPr>
          <p:cNvPr id="26" name="图片 25" descr="微信图片_201710100915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2786058"/>
            <a:ext cx="2357454" cy="1768091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357290" y="3214686"/>
            <a:ext cx="1643074" cy="50006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如何借还图书</a:t>
            </a:r>
          </a:p>
        </p:txBody>
      </p:sp>
      <p:pic>
        <p:nvPicPr>
          <p:cNvPr id="14" name="图片 13" descr="DSC_8098.JPG"/>
          <p:cNvPicPr>
            <a:picLocks noChangeAspect="1"/>
          </p:cNvPicPr>
          <p:nvPr/>
        </p:nvPicPr>
        <p:blipFill>
          <a:blip r:embed="rId2" cstate="print"/>
          <a:srcRect t="-2575" r="1138" b="6958"/>
          <a:stretch>
            <a:fillRect/>
          </a:stretch>
        </p:blipFill>
        <p:spPr>
          <a:xfrm rot="16200000">
            <a:off x="1053680" y="2625324"/>
            <a:ext cx="3536177" cy="23574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4714876" y="1928802"/>
            <a:ext cx="3429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自主借还机  </a:t>
            </a: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华文彩云" pitchFamily="2" charset="-122"/>
                <a:ea typeface="华文彩云" pitchFamily="2" charset="-122"/>
              </a:rPr>
              <a:t>位于：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华文彩云" pitchFamily="2" charset="-122"/>
              <a:ea typeface="华文彩云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800" b="1" dirty="0">
              <a:solidFill>
                <a:srgbClr val="FF0000"/>
              </a:solidFill>
              <a:latin typeface="华文彩云" pitchFamily="2" charset="-122"/>
              <a:ea typeface="华文彩云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彩云" pitchFamily="2" charset="-122"/>
                <a:ea typeface="华文彩云" pitchFamily="2" charset="-122"/>
              </a:rPr>
              <a:t>一楼共享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彩云" pitchFamily="2" charset="-122"/>
                <a:ea typeface="华文彩云" pitchFamily="2" charset="-122"/>
              </a:rPr>
              <a:t>大厅</a:t>
            </a:r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华文彩云" pitchFamily="2" charset="-122"/>
              <a:ea typeface="华文彩云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彩云" pitchFamily="2" charset="-122"/>
                <a:ea typeface="华文彩云" pitchFamily="2" charset="-122"/>
              </a:rPr>
              <a:t>总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彩云" pitchFamily="2" charset="-122"/>
                <a:ea typeface="华文彩云" pitchFamily="2" charset="-122"/>
              </a:rPr>
              <a:t>还书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彩云" pitchFamily="2" charset="-122"/>
                <a:ea typeface="华文彩云" pitchFamily="2" charset="-122"/>
              </a:rPr>
              <a:t>台两侧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华文彩云" pitchFamily="2" charset="-122"/>
              <a:ea typeface="华文彩云" pitchFamily="2" charset="-122"/>
            </a:endParaRPr>
          </a:p>
        </p:txBody>
      </p:sp>
    </p:spTree>
  </p:cSld>
  <p:clrMapOvr>
    <a:masterClrMapping/>
  </p:clrMapOvr>
  <p:transition advClick="0" advTm="4000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如何借阅图书</a:t>
            </a:r>
            <a:endParaRPr lang="zh-CN" altLang="en-US" sz="3600" b="1" dirty="0">
              <a:solidFill>
                <a:srgbClr val="A5002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3006585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请下载对应视频</a:t>
            </a:r>
            <a:endParaRPr lang="zh-CN" altLang="en-US" sz="3600" b="1" dirty="0">
              <a:solidFill>
                <a:srgbClr val="A5002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Click="0" advTm="3100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内容提要</a:t>
            </a:r>
          </a:p>
        </p:txBody>
      </p:sp>
      <p:sp>
        <p:nvSpPr>
          <p:cNvPr id="6" name="矩形 5"/>
          <p:cNvSpPr/>
          <p:nvPr/>
        </p:nvSpPr>
        <p:spPr>
          <a:xfrm>
            <a:off x="428596" y="1785926"/>
            <a:ext cx="2643206" cy="3786214"/>
          </a:xfrm>
          <a:prstGeom prst="rect">
            <a:avLst/>
          </a:prstGeom>
          <a:solidFill>
            <a:srgbClr val="A5002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1.jpg"/>
          <p:cNvPicPr>
            <a:picLocks noChangeAspect="1"/>
          </p:cNvPicPr>
          <p:nvPr/>
        </p:nvPicPr>
        <p:blipFill>
          <a:blip r:embed="rId2" cstate="print"/>
          <a:srcRect l="6977" t="6614" r="18605"/>
          <a:stretch>
            <a:fillRect/>
          </a:stretch>
        </p:blipFill>
        <p:spPr>
          <a:xfrm>
            <a:off x="642910" y="2000240"/>
            <a:ext cx="2286016" cy="2017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00" y="445765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图书馆概况</a:t>
            </a:r>
          </a:p>
        </p:txBody>
      </p:sp>
      <p:sp>
        <p:nvSpPr>
          <p:cNvPr id="9" name="矩形 8"/>
          <p:cNvSpPr/>
          <p:nvPr/>
        </p:nvSpPr>
        <p:spPr>
          <a:xfrm>
            <a:off x="3214678" y="1785926"/>
            <a:ext cx="2714644" cy="3786214"/>
          </a:xfrm>
          <a:prstGeom prst="rect">
            <a:avLst/>
          </a:prstGeom>
          <a:solidFill>
            <a:srgbClr val="A5002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072198" y="1785926"/>
            <a:ext cx="2714644" cy="3786214"/>
          </a:xfrm>
          <a:prstGeom prst="rect">
            <a:avLst/>
          </a:prstGeom>
          <a:solidFill>
            <a:srgbClr val="A5002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14678" y="448842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为什么要学习使用图书馆</a:t>
            </a:r>
          </a:p>
        </p:txBody>
      </p:sp>
      <p:pic>
        <p:nvPicPr>
          <p:cNvPr id="13" name="图片 12" descr="IMG_3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000240"/>
            <a:ext cx="2428892" cy="19631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29388" y="445765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如何使用图书馆</a:t>
            </a:r>
          </a:p>
        </p:txBody>
      </p:sp>
      <p:pic>
        <p:nvPicPr>
          <p:cNvPr id="15" name="图片 14" descr="微信图片_20170926123929.jpg"/>
          <p:cNvPicPr>
            <a:picLocks noChangeAspect="1"/>
          </p:cNvPicPr>
          <p:nvPr/>
        </p:nvPicPr>
        <p:blipFill>
          <a:blip r:embed="rId4" cstate="print"/>
          <a:srcRect r="6061"/>
          <a:stretch>
            <a:fillRect/>
          </a:stretch>
        </p:blipFill>
        <p:spPr>
          <a:xfrm>
            <a:off x="3428992" y="2000240"/>
            <a:ext cx="2357454" cy="1928826"/>
          </a:xfrm>
          <a:prstGeom prst="rect">
            <a:avLst/>
          </a:prstGeom>
        </p:spPr>
      </p:pic>
    </p:spTree>
  </p:cSld>
  <p:clrMapOvr>
    <a:masterClrMapping/>
  </p:clrMapOvr>
  <p:transition advClick="0" advTm="300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如何归还图书</a:t>
            </a:r>
            <a:endParaRPr lang="zh-CN" altLang="en-US" sz="3600" b="1" dirty="0">
              <a:solidFill>
                <a:srgbClr val="A5002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3006585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请下载对应视频</a:t>
            </a:r>
            <a:endParaRPr lang="zh-CN" altLang="en-US" sz="3600" b="1" dirty="0">
              <a:solidFill>
                <a:srgbClr val="A5002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Click="0" advTm="1700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IMG_3272.JPG"/>
          <p:cNvPicPr>
            <a:picLocks noChangeAspect="1"/>
          </p:cNvPicPr>
          <p:nvPr/>
        </p:nvPicPr>
        <p:blipFill>
          <a:blip r:embed="rId2" cstate="print"/>
          <a:srcRect l="3947" t="5262" b="13158"/>
          <a:stretch>
            <a:fillRect/>
          </a:stretch>
        </p:blipFill>
        <p:spPr>
          <a:xfrm rot="5400000">
            <a:off x="297643" y="3131324"/>
            <a:ext cx="347661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座位管理系统</a:t>
            </a:r>
            <a:r>
              <a:rPr lang="en-US" altLang="zh-CN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预约自修</a:t>
            </a:r>
          </a:p>
        </p:txBody>
      </p:sp>
      <p:sp>
        <p:nvSpPr>
          <p:cNvPr id="6" name="矩形 5"/>
          <p:cNvSpPr/>
          <p:nvPr/>
        </p:nvSpPr>
        <p:spPr>
          <a:xfrm>
            <a:off x="857224" y="1428736"/>
            <a:ext cx="7215238" cy="835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图书馆所有座位通过座位管理系统进行管理。读者可通过以下途径预约或现场选座。每日晚</a:t>
            </a:r>
            <a:r>
              <a:rPr lang="en-US" altLang="zh-CN" sz="2000" b="1" dirty="0">
                <a:solidFill>
                  <a:srgbClr val="0070C0"/>
                </a:solidFill>
                <a:latin typeface="+mn-ea"/>
              </a:rPr>
              <a:t>6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点后可预约第二天座位。</a:t>
            </a:r>
            <a:endParaRPr lang="zh-CN" altLang="en-US" sz="2000" dirty="0">
              <a:solidFill>
                <a:srgbClr val="0070C0"/>
              </a:solidFill>
              <a:latin typeface="+mn-ea"/>
            </a:endParaRPr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428828" y="2673365"/>
            <a:ext cx="4643546" cy="3184527"/>
            <a:chOff x="2386" y="6228"/>
            <a:chExt cx="6443" cy="4087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2386" y="6228"/>
              <a:ext cx="6443" cy="3438"/>
              <a:chOff x="2386" y="6186"/>
              <a:chExt cx="6443" cy="3438"/>
            </a:xfrm>
          </p:grpSpPr>
          <p:grpSp>
            <p:nvGrpSpPr>
              <p:cNvPr id="2052" name="Group 4"/>
              <p:cNvGrpSpPr>
                <a:grpSpLocks/>
              </p:cNvGrpSpPr>
              <p:nvPr/>
            </p:nvGrpSpPr>
            <p:grpSpPr bwMode="auto">
              <a:xfrm>
                <a:off x="4653" y="6186"/>
                <a:ext cx="4176" cy="3438"/>
                <a:chOff x="4562" y="6186"/>
                <a:chExt cx="4176" cy="3438"/>
              </a:xfrm>
            </p:grpSpPr>
            <p:grpSp>
              <p:nvGrpSpPr>
                <p:cNvPr id="2053" name="Group 5"/>
                <p:cNvGrpSpPr>
                  <a:grpSpLocks/>
                </p:cNvGrpSpPr>
                <p:nvPr/>
              </p:nvGrpSpPr>
              <p:grpSpPr bwMode="auto">
                <a:xfrm>
                  <a:off x="4562" y="6186"/>
                  <a:ext cx="4176" cy="3438"/>
                  <a:chOff x="4562" y="6186"/>
                  <a:chExt cx="4176" cy="3438"/>
                </a:xfrm>
              </p:grpSpPr>
              <p:sp>
                <p:nvSpPr>
                  <p:cNvPr id="2054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5080" y="6950"/>
                    <a:ext cx="613" cy="300"/>
                  </a:xfrm>
                  <a:prstGeom prst="downArrow">
                    <a:avLst>
                      <a:gd name="adj1" fmla="val 50000"/>
                      <a:gd name="adj2" fmla="val 25000"/>
                    </a:avLst>
                  </a:prstGeom>
                  <a:solidFill>
                    <a:srgbClr val="00B0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5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5096" y="8048"/>
                    <a:ext cx="613" cy="300"/>
                  </a:xfrm>
                  <a:prstGeom prst="downArrow">
                    <a:avLst>
                      <a:gd name="adj1" fmla="val 50000"/>
                      <a:gd name="adj2" fmla="val 25000"/>
                    </a:avLst>
                  </a:prstGeom>
                  <a:solidFill>
                    <a:srgbClr val="00B0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6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8364"/>
                    <a:ext cx="1553" cy="5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DE9D9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07763" dir="135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宋体" pitchFamily="2" charset="-122"/>
                      </a:rPr>
                      <a:t>对号入座</a:t>
                    </a:r>
                    <a:endParaRPr kumimoji="0" lang="zh-CN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宋体" pitchFamily="2" charset="-122"/>
                      <a:cs typeface="宋体" pitchFamily="2" charset="-122"/>
                    </a:endParaRPr>
                  </a:p>
                </p:txBody>
              </p:sp>
              <p:sp>
                <p:nvSpPr>
                  <p:cNvPr id="2057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4562" y="6186"/>
                    <a:ext cx="1634" cy="76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DE9D9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07763" dir="135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宋体" pitchFamily="2" charset="-122"/>
                      </a:rPr>
                      <a:t>进馆在一楼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宋体" pitchFamily="2" charset="-122"/>
                      </a:rPr>
                      <a:t>大厅门禁刷卡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宋体" pitchFamily="2" charset="-122"/>
                      <a:cs typeface="宋体" pitchFamily="2" charset="-122"/>
                    </a:endParaRPr>
                  </a:p>
                </p:txBody>
              </p:sp>
              <p:sp>
                <p:nvSpPr>
                  <p:cNvPr id="2058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4568" y="7271"/>
                    <a:ext cx="1634" cy="76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DE9D9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07763" dir="135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宋体" pitchFamily="2" charset="-122"/>
                      </a:rPr>
                      <a:t>座位管理系统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宋体" pitchFamily="2" charset="-122"/>
                      </a:rPr>
                      <a:t>刷卡选座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宋体" pitchFamily="2" charset="-122"/>
                      <a:cs typeface="宋体" pitchFamily="2" charset="-122"/>
                    </a:endParaRPr>
                  </a:p>
                </p:txBody>
              </p:sp>
              <p:sp>
                <p:nvSpPr>
                  <p:cNvPr id="2059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6161" y="8164"/>
                    <a:ext cx="471" cy="311"/>
                  </a:xfrm>
                  <a:prstGeom prst="rightArrow">
                    <a:avLst>
                      <a:gd name="adj1" fmla="val 50000"/>
                      <a:gd name="adj2" fmla="val 39940"/>
                    </a:avLst>
                  </a:prstGeom>
                  <a:solidFill>
                    <a:srgbClr val="00B0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0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6161" y="8623"/>
                    <a:ext cx="471" cy="318"/>
                  </a:xfrm>
                  <a:prstGeom prst="rightArrow">
                    <a:avLst>
                      <a:gd name="adj1" fmla="val 50000"/>
                      <a:gd name="adj2" fmla="val 39940"/>
                    </a:avLst>
                  </a:prstGeom>
                  <a:solidFill>
                    <a:srgbClr val="00B0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1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6756" y="7693"/>
                    <a:ext cx="1982" cy="76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DE9D9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07763" dir="135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宋体" pitchFamily="2" charset="-122"/>
                      </a:rPr>
                      <a:t>选择</a:t>
                    </a:r>
                    <a:r>
                      <a: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黑体" pitchFamily="49" charset="-122"/>
                        <a:cs typeface="宋体" pitchFamily="2" charset="-122"/>
                      </a:rPr>
                      <a:t>“</a:t>
                    </a:r>
                    <a:r>
                      <a: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宋体" pitchFamily="2" charset="-122"/>
                      </a:rPr>
                      <a:t>暂时离开</a:t>
                    </a:r>
                    <a:r>
                      <a: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黑体" pitchFamily="49" charset="-122"/>
                        <a:cs typeface="宋体" pitchFamily="2" charset="-122"/>
                      </a:rPr>
                      <a:t>”</a:t>
                    </a:r>
                    <a:endParaRPr kumimoji="0" lang="zh-CN" alt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黑体" pitchFamily="49" charset="-122"/>
                      <a:ea typeface="黑体" pitchFamily="49" charset="-122"/>
                      <a:cs typeface="宋体" pitchFamily="2" charset="-122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宋体" pitchFamily="2" charset="-122"/>
                      </a:rPr>
                      <a:t>刷卡离馆</a:t>
                    </a:r>
                    <a:endParaRPr kumimoji="0" lang="zh-CN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宋体" pitchFamily="2" charset="-122"/>
                      <a:cs typeface="宋体" pitchFamily="2" charset="-122"/>
                    </a:endParaRPr>
                  </a:p>
                </p:txBody>
              </p:sp>
              <p:sp>
                <p:nvSpPr>
                  <p:cNvPr id="2062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6856" y="8613"/>
                    <a:ext cx="1882" cy="47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DE9D9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07763" dir="135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宋体" pitchFamily="2" charset="-122"/>
                      </a:rPr>
                      <a:t>60</a:t>
                    </a:r>
                    <a:r>
                      <a: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宋体" pitchFamily="2" charset="-122"/>
                      </a:rPr>
                      <a:t>分钟内未返回</a:t>
                    </a:r>
                    <a:endParaRPr kumimoji="0" lang="zh-CN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宋体" pitchFamily="2" charset="-122"/>
                      <a:cs typeface="宋体" pitchFamily="2" charset="-122"/>
                    </a:endParaRPr>
                  </a:p>
                </p:txBody>
              </p:sp>
              <p:sp>
                <p:nvSpPr>
                  <p:cNvPr id="2063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4627" y="9124"/>
                    <a:ext cx="1553" cy="5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DE9D9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宋体" pitchFamily="2" charset="-122"/>
                      </a:rPr>
                      <a:t>违规记录</a:t>
                    </a:r>
                    <a:endParaRPr kumimoji="0" lang="zh-CN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宋体" pitchFamily="2" charset="-122"/>
                      <a:cs typeface="宋体" pitchFamily="2" charset="-122"/>
                    </a:endParaRPr>
                  </a:p>
                </p:txBody>
              </p:sp>
              <p:sp>
                <p:nvSpPr>
                  <p:cNvPr id="2064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7271" y="7312"/>
                    <a:ext cx="589" cy="238"/>
                  </a:xfrm>
                  <a:prstGeom prst="upArrow">
                    <a:avLst>
                      <a:gd name="adj1" fmla="val 50000"/>
                      <a:gd name="adj2" fmla="val 25000"/>
                    </a:avLst>
                  </a:prstGeom>
                  <a:solidFill>
                    <a:srgbClr val="00B0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5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6764" y="6815"/>
                    <a:ext cx="1974" cy="48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DE9D9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107763" dir="135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宋体" pitchFamily="2" charset="-122"/>
                      </a:rPr>
                      <a:t>60</a:t>
                    </a:r>
                    <a:r>
                      <a: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宋体" pitchFamily="2" charset="-122"/>
                      </a:rPr>
                      <a:t>分钟内返回</a:t>
                    </a:r>
                    <a:endParaRPr kumimoji="0" lang="zh-CN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宋体" pitchFamily="2" charset="-122"/>
                      <a:cs typeface="宋体" pitchFamily="2" charset="-122"/>
                    </a:endParaRPr>
                  </a:p>
                </p:txBody>
              </p:sp>
              <p:sp>
                <p:nvSpPr>
                  <p:cNvPr id="2066" name="AutoShape 18"/>
                  <p:cNvSpPr>
                    <a:spLocks noChangeArrowheads="1"/>
                  </p:cNvSpPr>
                  <p:nvPr/>
                </p:nvSpPr>
                <p:spPr bwMode="auto">
                  <a:xfrm rot="1104044">
                    <a:off x="6291" y="6352"/>
                    <a:ext cx="421" cy="513"/>
                  </a:xfrm>
                  <a:prstGeom prst="leftArrow">
                    <a:avLst>
                      <a:gd name="adj1" fmla="val 50000"/>
                      <a:gd name="adj2" fmla="val 25000"/>
                    </a:avLst>
                  </a:prstGeom>
                  <a:solidFill>
                    <a:srgbClr val="00B0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7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6206" y="9252"/>
                    <a:ext cx="1395" cy="268"/>
                  </a:xfrm>
                  <a:prstGeom prst="leftArrow">
                    <a:avLst>
                      <a:gd name="adj1" fmla="val 50000"/>
                      <a:gd name="adj2" fmla="val 130131"/>
                    </a:avLst>
                  </a:prstGeom>
                  <a:solidFill>
                    <a:srgbClr val="00B05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068" name="Rectangle 20"/>
                <p:cNvSpPr>
                  <a:spLocks noChangeArrowheads="1"/>
                </p:cNvSpPr>
                <p:nvPr/>
              </p:nvSpPr>
              <p:spPr bwMode="auto">
                <a:xfrm>
                  <a:off x="7601" y="9124"/>
                  <a:ext cx="143" cy="33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2069" name="AutoShape 21"/>
              <p:cNvSpPr>
                <a:spLocks noChangeArrowheads="1"/>
              </p:cNvSpPr>
              <p:nvPr/>
            </p:nvSpPr>
            <p:spPr bwMode="auto">
              <a:xfrm>
                <a:off x="2386" y="6855"/>
                <a:ext cx="1746" cy="513"/>
              </a:xfrm>
              <a:prstGeom prst="roundRect">
                <a:avLst>
                  <a:gd name="adj" fmla="val 16667"/>
                </a:avLst>
              </a:prstGeom>
              <a:solidFill>
                <a:srgbClr val="FDE9D9"/>
              </a:solidFill>
              <a:ln w="9525">
                <a:noFill/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黑体" pitchFamily="49" charset="-122"/>
                    <a:ea typeface="黑体" pitchFamily="49" charset="-122"/>
                    <a:cs typeface="宋体" pitchFamily="2" charset="-122"/>
                  </a:rPr>
                  <a:t>正常离馆</a:t>
                </a:r>
                <a:endParaRPr kumimoji="0" 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070" name="AutoShape 22"/>
              <p:cNvSpPr>
                <a:spLocks noChangeArrowheads="1"/>
              </p:cNvSpPr>
              <p:nvPr/>
            </p:nvSpPr>
            <p:spPr bwMode="auto">
              <a:xfrm>
                <a:off x="2386" y="7680"/>
                <a:ext cx="1765" cy="763"/>
              </a:xfrm>
              <a:prstGeom prst="roundRect">
                <a:avLst>
                  <a:gd name="adj" fmla="val 16667"/>
                </a:avLst>
              </a:prstGeom>
              <a:solidFill>
                <a:srgbClr val="FDE9D9"/>
              </a:solidFill>
              <a:ln w="9525">
                <a:noFill/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黑体" pitchFamily="49" charset="-122"/>
                    <a:ea typeface="黑体" pitchFamily="49" charset="-122"/>
                    <a:cs typeface="宋体" pitchFamily="2" charset="-122"/>
                  </a:rPr>
                  <a:t>选择</a:t>
                </a:r>
                <a:r>
                  <a:rPr kumimoji="0" lang="zh-CN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/>
                    <a:ea typeface="黑体" pitchFamily="49" charset="-122"/>
                    <a:cs typeface="宋体" pitchFamily="2" charset="-122"/>
                  </a:rPr>
                  <a:t>“</a:t>
                </a:r>
                <a:r>
                  <a:rPr kumimoji="0" lang="zh-CN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黑体" pitchFamily="49" charset="-122"/>
                    <a:ea typeface="黑体" pitchFamily="49" charset="-122"/>
                    <a:cs typeface="宋体" pitchFamily="2" charset="-122"/>
                  </a:rPr>
                  <a:t>离开</a:t>
                </a:r>
                <a:r>
                  <a:rPr kumimoji="0" lang="zh-CN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/>
                    <a:ea typeface="黑体" pitchFamily="49" charset="-122"/>
                    <a:cs typeface="宋体" pitchFamily="2" charset="-122"/>
                  </a:rPr>
                  <a:t>”</a:t>
                </a:r>
                <a:r>
                  <a:rPr kumimoji="0" lang="zh-CN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黑体" pitchFamily="49" charset="-122"/>
                    <a:ea typeface="黑体" pitchFamily="49" charset="-122"/>
                    <a:cs typeface="宋体" pitchFamily="2" charset="-122"/>
                  </a:rPr>
                  <a:t>并刷卡签出</a:t>
                </a:r>
                <a:endParaRPr kumimoji="0" 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071" name="AutoShape 23"/>
              <p:cNvSpPr>
                <a:spLocks noChangeArrowheads="1"/>
              </p:cNvSpPr>
              <p:nvPr/>
            </p:nvSpPr>
            <p:spPr bwMode="auto">
              <a:xfrm>
                <a:off x="2386" y="8674"/>
                <a:ext cx="1797" cy="763"/>
              </a:xfrm>
              <a:prstGeom prst="roundRect">
                <a:avLst>
                  <a:gd name="adj" fmla="val 16667"/>
                </a:avLst>
              </a:prstGeom>
              <a:solidFill>
                <a:srgbClr val="FDE9D9"/>
              </a:solidFill>
              <a:ln w="9525">
                <a:noFill/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黑体" pitchFamily="49" charset="-122"/>
                    <a:ea typeface="黑体" pitchFamily="49" charset="-122"/>
                    <a:cs typeface="宋体" pitchFamily="2" charset="-122"/>
                  </a:rPr>
                  <a:t>没选择</a:t>
                </a:r>
                <a:r>
                  <a:rPr kumimoji="0" lang="zh-CN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/>
                    <a:ea typeface="黑体" pitchFamily="49" charset="-122"/>
                    <a:cs typeface="宋体" pitchFamily="2" charset="-122"/>
                  </a:rPr>
                  <a:t>“</a:t>
                </a:r>
                <a:r>
                  <a:rPr kumimoji="0" lang="zh-CN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黑体" pitchFamily="49" charset="-122"/>
                    <a:ea typeface="黑体" pitchFamily="49" charset="-122"/>
                    <a:cs typeface="宋体" pitchFamily="2" charset="-122"/>
                  </a:rPr>
                  <a:t>离开</a:t>
                </a:r>
                <a:r>
                  <a:rPr kumimoji="0" lang="zh-CN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/>
                    <a:ea typeface="黑体" pitchFamily="49" charset="-122"/>
                    <a:cs typeface="宋体" pitchFamily="2" charset="-122"/>
                  </a:rPr>
                  <a:t>”</a:t>
                </a:r>
                <a:r>
                  <a:rPr kumimoji="0" lang="zh-CN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黑体" pitchFamily="49" charset="-122"/>
                    <a:ea typeface="黑体" pitchFamily="49" charset="-122"/>
                    <a:cs typeface="宋体" pitchFamily="2" charset="-122"/>
                  </a:rPr>
                  <a:t>出馆</a:t>
                </a:r>
                <a:endParaRPr kumimoji="0" 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072" name="AutoShape 24"/>
              <p:cNvSpPr>
                <a:spLocks noChangeArrowheads="1"/>
              </p:cNvSpPr>
              <p:nvPr/>
            </p:nvSpPr>
            <p:spPr bwMode="auto">
              <a:xfrm>
                <a:off x="3086" y="7368"/>
                <a:ext cx="551" cy="312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3" name="AutoShape 25"/>
              <p:cNvSpPr>
                <a:spLocks noChangeArrowheads="1"/>
              </p:cNvSpPr>
              <p:nvPr/>
            </p:nvSpPr>
            <p:spPr bwMode="auto">
              <a:xfrm>
                <a:off x="4071" y="8112"/>
                <a:ext cx="582" cy="385"/>
              </a:xfrm>
              <a:prstGeom prst="leftArrow">
                <a:avLst>
                  <a:gd name="adj1" fmla="val 50000"/>
                  <a:gd name="adj2" fmla="val 30519"/>
                </a:avLst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4" name="AutoShape 26"/>
              <p:cNvSpPr>
                <a:spLocks noChangeArrowheads="1"/>
              </p:cNvSpPr>
              <p:nvPr/>
            </p:nvSpPr>
            <p:spPr bwMode="auto">
              <a:xfrm>
                <a:off x="4170" y="8692"/>
                <a:ext cx="489" cy="388"/>
              </a:xfrm>
              <a:prstGeom prst="leftArrow">
                <a:avLst>
                  <a:gd name="adj1" fmla="val 50000"/>
                  <a:gd name="adj2" fmla="val 30670"/>
                </a:avLst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5" name="AutoShape 27"/>
              <p:cNvSpPr>
                <a:spLocks noChangeArrowheads="1"/>
              </p:cNvSpPr>
              <p:nvPr/>
            </p:nvSpPr>
            <p:spPr bwMode="auto">
              <a:xfrm>
                <a:off x="4157" y="9317"/>
                <a:ext cx="535" cy="255"/>
              </a:xfrm>
              <a:prstGeom prst="rightArrow">
                <a:avLst>
                  <a:gd name="adj1" fmla="val 50000"/>
                  <a:gd name="adj2" fmla="val 52451"/>
                </a:avLst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76" name="Text Box 28"/>
            <p:cNvSpPr txBox="1">
              <a:spLocks noChangeArrowheads="1"/>
            </p:cNvSpPr>
            <p:nvPr/>
          </p:nvSpPr>
          <p:spPr bwMode="auto">
            <a:xfrm>
              <a:off x="2684" y="9839"/>
              <a:ext cx="5904" cy="4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方正舒体" pitchFamily="2" charset="-122"/>
                  <a:ea typeface="方正舒体" pitchFamily="2" charset="-122"/>
                  <a:cs typeface="宋体" pitchFamily="2" charset="-122"/>
                </a:rPr>
                <a:t>注意：违规记录为三次时，将限制选座三天</a:t>
              </a:r>
              <a:endParaRPr kumimoji="0" 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428728" y="60007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现场预约</a:t>
            </a:r>
          </a:p>
        </p:txBody>
      </p:sp>
    </p:spTree>
  </p:cSld>
  <p:clrMapOvr>
    <a:masterClrMapping/>
  </p:clrMapOvr>
  <p:transition advClick="0" advTm="10000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座位管理系统</a:t>
            </a:r>
            <a:r>
              <a:rPr lang="en-US" altLang="zh-CN" sz="36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6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现场预约</a:t>
            </a:r>
            <a:endParaRPr lang="zh-CN" altLang="en-US" sz="3600" b="1" dirty="0">
              <a:solidFill>
                <a:srgbClr val="A5002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3006585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请下载对应视频</a:t>
            </a:r>
            <a:endParaRPr lang="zh-CN" altLang="en-US" sz="3600" b="1" dirty="0">
              <a:solidFill>
                <a:srgbClr val="A5002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Click="0" advTm="18000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座位管理系统</a:t>
            </a:r>
            <a:r>
              <a:rPr lang="en-US" altLang="zh-CN" sz="36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6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微信预约</a:t>
            </a:r>
            <a:endParaRPr lang="zh-CN" altLang="en-US" sz="3600" b="1" dirty="0">
              <a:solidFill>
                <a:srgbClr val="A5002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 descr="微信图片_201709261055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23" y="1785926"/>
            <a:ext cx="2214565" cy="3937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图片 11" descr="微信图片_20170926105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714488"/>
            <a:ext cx="2286016" cy="4064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071538" y="5743534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微信预约</a:t>
            </a:r>
          </a:p>
        </p:txBody>
      </p:sp>
      <p:sp>
        <p:nvSpPr>
          <p:cNvPr id="15" name="矩形 14"/>
          <p:cNvSpPr/>
          <p:nvPr/>
        </p:nvSpPr>
        <p:spPr>
          <a:xfrm>
            <a:off x="3214678" y="2143116"/>
            <a:ext cx="314327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1-</a:t>
            </a:r>
            <a:r>
              <a:rPr lang="zh-CN" altLang="en-US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图书馆微信公众号日常服务</a:t>
            </a:r>
            <a:r>
              <a:rPr lang="en-US" altLang="zh-CN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-</a:t>
            </a:r>
            <a:r>
              <a:rPr lang="zh-CN" altLang="en-US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座位管理</a:t>
            </a:r>
          </a:p>
        </p:txBody>
      </p:sp>
      <p:sp>
        <p:nvSpPr>
          <p:cNvPr id="16" name="矩形 15"/>
          <p:cNvSpPr/>
          <p:nvPr/>
        </p:nvSpPr>
        <p:spPr>
          <a:xfrm>
            <a:off x="3214678" y="3000372"/>
            <a:ext cx="321471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2-</a:t>
            </a:r>
            <a:r>
              <a:rPr lang="zh-CN" altLang="en-US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用户登录</a:t>
            </a:r>
            <a:r>
              <a:rPr lang="en-US" altLang="zh-CN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-</a:t>
            </a:r>
            <a:r>
              <a:rPr lang="zh-CN" altLang="en-US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需绑定学号，密码同学号</a:t>
            </a:r>
          </a:p>
        </p:txBody>
      </p:sp>
      <p:sp>
        <p:nvSpPr>
          <p:cNvPr id="17" name="矩形 16"/>
          <p:cNvSpPr/>
          <p:nvPr/>
        </p:nvSpPr>
        <p:spPr>
          <a:xfrm>
            <a:off x="3286116" y="4000504"/>
            <a:ext cx="307183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3-</a:t>
            </a:r>
            <a:r>
              <a:rPr lang="zh-CN" altLang="en-US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功能菜单可进行预约座位、暂时离开、签出座位等</a:t>
            </a:r>
          </a:p>
        </p:txBody>
      </p:sp>
      <p:sp>
        <p:nvSpPr>
          <p:cNvPr id="18" name="矩形 17"/>
          <p:cNvSpPr/>
          <p:nvPr/>
        </p:nvSpPr>
        <p:spPr>
          <a:xfrm>
            <a:off x="1857356" y="4929198"/>
            <a:ext cx="1000132" cy="21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 rot="5400000">
            <a:off x="1964513" y="3750471"/>
            <a:ext cx="1785950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6000760" y="3643314"/>
            <a:ext cx="785818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座位管理系统</a:t>
            </a:r>
            <a:r>
              <a:rPr lang="en-US" altLang="zh-CN" sz="36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6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网页预约</a:t>
            </a:r>
            <a:endParaRPr lang="zh-CN" altLang="en-US" sz="3600" b="1" dirty="0">
              <a:solidFill>
                <a:srgbClr val="A5002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/>
          <a:srcRect l="8784" r="9518" b="747"/>
          <a:stretch>
            <a:fillRect/>
          </a:stretch>
        </p:blipFill>
        <p:spPr bwMode="auto">
          <a:xfrm>
            <a:off x="1214414" y="1357298"/>
            <a:ext cx="7215238" cy="488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线形标注 2 35"/>
          <p:cNvSpPr/>
          <p:nvPr/>
        </p:nvSpPr>
        <p:spPr>
          <a:xfrm>
            <a:off x="3786182" y="1714488"/>
            <a:ext cx="3500462" cy="10715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18532"/>
              <a:gd name="adj6" fmla="val -64430"/>
            </a:avLst>
          </a:prstGeom>
          <a:solidFill>
            <a:srgbClr val="FFCC66">
              <a:alpha val="59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网页预约</a:t>
            </a:r>
            <a:endParaRPr lang="en-US" altLang="zh-CN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注册用户名与密码同为学号</a:t>
            </a:r>
          </a:p>
        </p:txBody>
      </p:sp>
      <p:sp>
        <p:nvSpPr>
          <p:cNvPr id="37" name="矩形 36"/>
          <p:cNvSpPr/>
          <p:nvPr/>
        </p:nvSpPr>
        <p:spPr>
          <a:xfrm>
            <a:off x="1142976" y="5143512"/>
            <a:ext cx="857256" cy="571504"/>
          </a:xfrm>
          <a:prstGeom prst="rect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4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自助座位</a:t>
            </a:r>
            <a:r>
              <a:rPr lang="zh-CN" altLang="en-US" sz="36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管理</a:t>
            </a:r>
            <a:endParaRPr lang="zh-CN" altLang="en-US" sz="3600" b="1" dirty="0">
              <a:solidFill>
                <a:srgbClr val="A5002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4876" y="1890963"/>
            <a:ext cx="33575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座位管理系统  </a:t>
            </a: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华文彩云" pitchFamily="2" charset="-122"/>
                <a:ea typeface="华文彩云" pitchFamily="2" charset="-122"/>
              </a:rPr>
              <a:t>位于：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华文彩云" pitchFamily="2" charset="-122"/>
              <a:ea typeface="华文彩云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800" b="1" dirty="0">
              <a:solidFill>
                <a:srgbClr val="FF0000"/>
              </a:solidFill>
              <a:latin typeface="华文彩云" pitchFamily="2" charset="-122"/>
              <a:ea typeface="华文彩云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彩云" pitchFamily="2" charset="-122"/>
                <a:ea typeface="华文彩云" pitchFamily="2" charset="-122"/>
              </a:rPr>
              <a:t>一楼共享大厅旋转楼梯旁、六楼、七楼回廊中央</a:t>
            </a:r>
          </a:p>
        </p:txBody>
      </p:sp>
      <p:pic>
        <p:nvPicPr>
          <p:cNvPr id="6" name="图片 5" descr="IMG_3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51868" y="2134214"/>
            <a:ext cx="3929058" cy="29467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400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自助座位</a:t>
            </a:r>
            <a:r>
              <a:rPr lang="zh-CN" altLang="en-US" sz="36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管理</a:t>
            </a:r>
            <a:r>
              <a:rPr lang="en-US" altLang="zh-CN" sz="36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6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签出流程</a:t>
            </a:r>
            <a:endParaRPr lang="zh-CN" altLang="en-US" sz="3600" b="1" dirty="0">
              <a:solidFill>
                <a:srgbClr val="A5002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3006585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请下载对应视频</a:t>
            </a:r>
            <a:endParaRPr lang="zh-CN" altLang="en-US" sz="3600" b="1" dirty="0">
              <a:solidFill>
                <a:srgbClr val="A5002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研修间预约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1428728" y="4643446"/>
          <a:ext cx="1785950" cy="1531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房间号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304/305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402/403/404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941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502/503/504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357686" y="1785926"/>
            <a:ext cx="42862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b="1" dirty="0">
                <a:latin typeface="幼圆" pitchFamily="49" charset="-122"/>
                <a:ea typeface="幼圆" pitchFamily="49" charset="-122"/>
              </a:rPr>
              <a:t>图书馆面向全校师生提供团队学习使用的研修间，为</a:t>
            </a:r>
            <a:r>
              <a:rPr lang="zh-CN" altLang="en-US" sz="2000" b="1" dirty="0" smtClean="0">
                <a:latin typeface="幼圆" pitchFamily="49" charset="-122"/>
                <a:ea typeface="幼圆" pitchFamily="49" charset="-122"/>
              </a:rPr>
              <a:t>读者提供舒适</a:t>
            </a:r>
            <a:r>
              <a:rPr lang="zh-CN" altLang="en-US" sz="2000" b="1" dirty="0">
                <a:latin typeface="幼圆" pitchFamily="49" charset="-122"/>
                <a:ea typeface="幼圆" pitchFamily="49" charset="-122"/>
              </a:rPr>
              <a:t>开放、零活自由、集思广益的交流共享空间，方便师生学术交流和课程设计。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86248" y="3929066"/>
            <a:ext cx="4357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1-</a:t>
            </a:r>
            <a:r>
              <a:rPr lang="zh-CN" altLang="en-US" sz="2000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所有研修间必须</a:t>
            </a:r>
            <a:r>
              <a:rPr lang="zh-CN" altLang="en-US" sz="20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三人以上团队</a:t>
            </a:r>
            <a:r>
              <a:rPr lang="zh-CN" altLang="en-US" sz="2000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使用。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2-</a:t>
            </a:r>
            <a:r>
              <a:rPr lang="zh-CN" altLang="en-US" sz="2000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团队确定</a:t>
            </a:r>
            <a:r>
              <a:rPr lang="zh-CN" altLang="en-US" sz="20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一名成员为主约人</a:t>
            </a:r>
            <a:r>
              <a:rPr lang="zh-CN" altLang="en-US" sz="2000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，由主约人访问座位管理系统进行预约或现场选座。</a:t>
            </a:r>
          </a:p>
          <a:p>
            <a:pPr algn="just"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3-</a:t>
            </a:r>
            <a:r>
              <a:rPr lang="zh-CN" altLang="en-US" sz="2000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团队成员</a:t>
            </a:r>
            <a:r>
              <a:rPr lang="zh-CN" altLang="en-US" sz="20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需要</a:t>
            </a:r>
            <a:r>
              <a:rPr lang="en-US" sz="20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人及以上同时</a:t>
            </a:r>
            <a:r>
              <a:rPr lang="zh-CN" altLang="en-US" sz="2000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到总咨询台，办理使用手续。</a:t>
            </a:r>
          </a:p>
          <a:p>
            <a:endParaRPr lang="zh-CN" altLang="en-US" sz="2000" b="1" dirty="0">
              <a:solidFill>
                <a:srgbClr val="0070C0"/>
              </a:solidFill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1500174"/>
            <a:ext cx="4286322" cy="2786082"/>
            <a:chOff x="0" y="1500174"/>
            <a:chExt cx="4286322" cy="278608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8965" y="1500174"/>
              <a:ext cx="4157357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矩形 24"/>
            <p:cNvSpPr/>
            <p:nvPr/>
          </p:nvSpPr>
          <p:spPr>
            <a:xfrm>
              <a:off x="0" y="1500174"/>
              <a:ext cx="714348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advClick="0" advTm="10000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285852" y="1357298"/>
            <a:ext cx="3143272" cy="4071966"/>
          </a:xfrm>
          <a:prstGeom prst="rect">
            <a:avLst/>
          </a:prstGeom>
          <a:solidFill>
            <a:srgbClr val="A5002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移动图书馆</a:t>
            </a:r>
          </a:p>
        </p:txBody>
      </p:sp>
      <p:pic>
        <p:nvPicPr>
          <p:cNvPr id="6" name="图片 5" descr="IMG_3257.JPG"/>
          <p:cNvPicPr>
            <a:picLocks noChangeAspect="1"/>
          </p:cNvPicPr>
          <p:nvPr/>
        </p:nvPicPr>
        <p:blipFill>
          <a:blip r:embed="rId2" cstate="print"/>
          <a:srcRect l="1695" t="14124" b="13559"/>
          <a:stretch>
            <a:fillRect/>
          </a:stretch>
        </p:blipFill>
        <p:spPr>
          <a:xfrm rot="5400000">
            <a:off x="1357289" y="1785926"/>
            <a:ext cx="3071833" cy="2643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0166" y="4814840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超星歌德电子书借阅机</a:t>
            </a:r>
          </a:p>
        </p:txBody>
      </p:sp>
      <p:sp>
        <p:nvSpPr>
          <p:cNvPr id="9" name="矩形 8"/>
          <p:cNvSpPr/>
          <p:nvPr/>
        </p:nvSpPr>
        <p:spPr>
          <a:xfrm>
            <a:off x="5072066" y="1357298"/>
            <a:ext cx="3143272" cy="4071966"/>
          </a:xfrm>
          <a:prstGeom prst="rect">
            <a:avLst/>
          </a:prstGeom>
          <a:solidFill>
            <a:srgbClr val="A5002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博看.jpg"/>
          <p:cNvPicPr>
            <a:picLocks noChangeAspect="1"/>
          </p:cNvPicPr>
          <p:nvPr/>
        </p:nvPicPr>
        <p:blipFill>
          <a:blip r:embed="rId3"/>
          <a:srcRect t="12639" b="14028"/>
          <a:stretch>
            <a:fillRect/>
          </a:stretch>
        </p:blipFill>
        <p:spPr>
          <a:xfrm>
            <a:off x="5286380" y="1571612"/>
            <a:ext cx="2663976" cy="30003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3504" y="4814840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博看触摸屏报刊阅读系统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034" y="5500702"/>
            <a:ext cx="8501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70C0"/>
                </a:solidFill>
              </a:rPr>
              <a:t>1-</a:t>
            </a:r>
            <a:r>
              <a:rPr lang="zh-CN" altLang="en-US" sz="2000" b="1" dirty="0">
                <a:solidFill>
                  <a:srgbClr val="0070C0"/>
                </a:solidFill>
              </a:rPr>
              <a:t>基于移动客户端操作</a:t>
            </a:r>
            <a:r>
              <a:rPr lang="zh-CN" altLang="en-US" sz="2000" b="1" dirty="0">
                <a:solidFill>
                  <a:srgbClr val="FF0000"/>
                </a:solidFill>
              </a:rPr>
              <a:t>安装</a:t>
            </a:r>
            <a:r>
              <a:rPr lang="en-US" altLang="zh-CN" sz="2000" b="1" dirty="0">
                <a:solidFill>
                  <a:srgbClr val="FF0000"/>
                </a:solidFill>
              </a:rPr>
              <a:t>APP</a:t>
            </a:r>
            <a:r>
              <a:rPr lang="zh-CN" altLang="en-US" sz="2000" b="1" dirty="0">
                <a:solidFill>
                  <a:srgbClr val="0070C0"/>
                </a:solidFill>
              </a:rPr>
              <a:t>，扫描图书“二维码”即可下载图书或期刊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70C0"/>
                </a:solidFill>
              </a:rPr>
              <a:t>2-</a:t>
            </a:r>
            <a:r>
              <a:rPr lang="zh-CN" altLang="en-US" sz="2000" b="1" dirty="0">
                <a:solidFill>
                  <a:srgbClr val="0070C0"/>
                </a:solidFill>
              </a:rPr>
              <a:t>通过沈阳工程学院图书馆微信平台</a:t>
            </a:r>
            <a:r>
              <a:rPr lang="zh-CN" altLang="en-US" sz="2000" b="1" dirty="0">
                <a:solidFill>
                  <a:srgbClr val="FF0000"/>
                </a:solidFill>
              </a:rPr>
              <a:t>微图资源</a:t>
            </a:r>
            <a:r>
              <a:rPr lang="en-US" altLang="zh-CN" sz="2000" b="1" dirty="0">
                <a:solidFill>
                  <a:srgbClr val="0070C0"/>
                </a:solidFill>
              </a:rPr>
              <a:t>—</a:t>
            </a:r>
            <a:r>
              <a:rPr lang="zh-CN" altLang="en-US" sz="2000" b="1" dirty="0">
                <a:solidFill>
                  <a:srgbClr val="0070C0"/>
                </a:solidFill>
              </a:rPr>
              <a:t>电子杂志阅读博看期刊</a:t>
            </a:r>
          </a:p>
        </p:txBody>
      </p:sp>
    </p:spTree>
  </p:cSld>
  <p:clrMapOvr>
    <a:masterClrMapping/>
  </p:clrMapOvr>
  <p:transition advClick="0" advTm="8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使用图书馆请注意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28802"/>
            <a:ext cx="6786610" cy="180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4414" y="4429132"/>
            <a:ext cx="67866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</a:rPr>
              <a:t>凭本人校园卡经门禁系统进入图书馆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endParaRPr lang="en-US" altLang="zh-CN" sz="2000" b="1" dirty="0">
              <a:solidFill>
                <a:srgbClr val="0070C0"/>
              </a:solidFill>
            </a:endParaRPr>
          </a:p>
          <a:p>
            <a:r>
              <a:rPr lang="zh-CN" altLang="en-US" sz="2000" b="1" dirty="0">
                <a:solidFill>
                  <a:srgbClr val="0070C0"/>
                </a:solidFill>
              </a:rPr>
              <a:t>禁带零食和餐点进入阅览室，禁止吸烟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endParaRPr lang="en-US" altLang="zh-CN" sz="2000" b="1" dirty="0">
              <a:solidFill>
                <a:srgbClr val="0070C0"/>
              </a:solidFill>
            </a:endParaRPr>
          </a:p>
          <a:p>
            <a:r>
              <a:rPr lang="zh-CN" altLang="en-US" sz="2000" b="1" dirty="0">
                <a:solidFill>
                  <a:srgbClr val="0070C0"/>
                </a:solidFill>
              </a:rPr>
              <a:t>阅览室内请勿占座、随意接插线板、接打电话及大声喧哗</a:t>
            </a:r>
          </a:p>
        </p:txBody>
      </p:sp>
    </p:spTree>
  </p:cSld>
  <p:clrMapOvr>
    <a:masterClrMapping/>
  </p:clrMapOvr>
  <p:transition advClick="0" advTm="600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图书馆概况</a:t>
            </a:r>
          </a:p>
        </p:txBody>
      </p:sp>
      <p:pic>
        <p:nvPicPr>
          <p:cNvPr id="15" name="图片 14" descr="1_副本.jpg"/>
          <p:cNvPicPr>
            <a:picLocks noChangeAspect="1"/>
          </p:cNvPicPr>
          <p:nvPr/>
        </p:nvPicPr>
        <p:blipFill>
          <a:blip r:embed="rId2" cstate="print"/>
          <a:srcRect l="8676" t="7662" r="9392" b="1926"/>
          <a:stretch>
            <a:fillRect/>
          </a:stretch>
        </p:blipFill>
        <p:spPr>
          <a:xfrm>
            <a:off x="4071934" y="2000240"/>
            <a:ext cx="4528443" cy="3143272"/>
          </a:xfrm>
          <a:prstGeom prst="rect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42910" y="1700808"/>
            <a:ext cx="3214710" cy="410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    </a:t>
            </a:r>
            <a:r>
              <a:rPr lang="zh-CN" altLang="en-US" sz="2000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图书馆总建筑面积</a:t>
            </a:r>
            <a:r>
              <a:rPr lang="en-US" altLang="zh-CN" sz="2000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20700</a:t>
            </a:r>
            <a:r>
              <a:rPr lang="zh-CN" altLang="en-US" sz="2000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平方米，是我院标志性建筑。实行藏、借、阅、咨询、信息素质教育一体化运行模式。</a:t>
            </a:r>
            <a:endParaRPr lang="en-US" altLang="zh-CN" sz="2000" b="1" dirty="0">
              <a:solidFill>
                <a:srgbClr val="0070C0"/>
              </a:solidFill>
              <a:latin typeface="幼圆" pitchFamily="49" charset="-122"/>
              <a:ea typeface="幼圆" pitchFamily="49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    图书馆全面实现了大流通管理模式，全方位全天候开放，引进了门禁系统，读者持校园卡刷卡入馆，自由阅读，自助借还，预约自修。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20072" y="5646825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图书馆主页</a:t>
            </a:r>
            <a:endParaRPr lang="en-US" altLang="zh-CN" sz="2000" b="1" dirty="0">
              <a:solidFill>
                <a:srgbClr val="A5002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20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http://www.lib.sie.edu.cn</a:t>
            </a:r>
            <a:endParaRPr lang="zh-CN" altLang="en-US" sz="2000" b="1" dirty="0">
              <a:solidFill>
                <a:srgbClr val="A5002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问题咨询</a:t>
            </a:r>
          </a:p>
        </p:txBody>
      </p:sp>
      <p:pic>
        <p:nvPicPr>
          <p:cNvPr id="6" name="Picture 2" descr="C:\Users\Administrator\Desktop\29m82zcyq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902690"/>
            <a:ext cx="5929354" cy="395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4414" y="1285860"/>
            <a:ext cx="67866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</a:rPr>
              <a:t>当面咨询：总还书台或各阅览室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endParaRPr lang="en-US" altLang="zh-CN" sz="2000" b="1" dirty="0">
              <a:solidFill>
                <a:srgbClr val="0070C0"/>
              </a:solidFill>
            </a:endParaRPr>
          </a:p>
          <a:p>
            <a:r>
              <a:rPr lang="zh-CN" altLang="en-US" sz="2000" b="1" dirty="0">
                <a:solidFill>
                  <a:srgbClr val="0070C0"/>
                </a:solidFill>
              </a:rPr>
              <a:t>电话咨询：</a:t>
            </a:r>
            <a:r>
              <a:rPr lang="en-US" altLang="zh-CN" sz="2000" b="1" dirty="0">
                <a:solidFill>
                  <a:srgbClr val="0070C0"/>
                </a:solidFill>
              </a:rPr>
              <a:t>31975942</a:t>
            </a:r>
            <a:r>
              <a:rPr lang="zh-CN" altLang="en-US" sz="2000" b="1" dirty="0">
                <a:solidFill>
                  <a:srgbClr val="0070C0"/>
                </a:solidFill>
              </a:rPr>
              <a:t>（总还书台）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endParaRPr lang="en-US" altLang="zh-CN" sz="2000" b="1" dirty="0">
              <a:solidFill>
                <a:srgbClr val="0070C0"/>
              </a:solidFill>
            </a:endParaRPr>
          </a:p>
          <a:p>
            <a:r>
              <a:rPr lang="zh-CN" altLang="en-US" sz="2000" b="1" dirty="0">
                <a:solidFill>
                  <a:srgbClr val="0070C0"/>
                </a:solidFill>
              </a:rPr>
              <a:t>微信留言：微信公众号</a:t>
            </a:r>
          </a:p>
        </p:txBody>
      </p:sp>
    </p:spTree>
  </p:cSld>
  <p:clrMapOvr>
    <a:masterClrMapping/>
  </p:clrMapOvr>
  <p:transition advClick="0" advTm="6000">
    <p:push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结束语</a:t>
            </a:r>
          </a:p>
        </p:txBody>
      </p:sp>
      <p:pic>
        <p:nvPicPr>
          <p:cNvPr id="7" name="图片 13" descr="贴花（0）在第1页上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356705"/>
            <a:ext cx="8287730" cy="3501295"/>
          </a:xfrm>
          <a:prstGeom prst="rect">
            <a:avLst/>
          </a:prstGeom>
          <a:solidFill>
            <a:schemeClr val="lt1"/>
          </a:solidFill>
          <a:effectLst>
            <a:softEdge rad="635000"/>
          </a:effectLst>
        </p:spPr>
      </p:pic>
      <p:sp>
        <p:nvSpPr>
          <p:cNvPr id="8" name="圆角矩形 7"/>
          <p:cNvSpPr/>
          <p:nvPr/>
        </p:nvSpPr>
        <p:spPr>
          <a:xfrm>
            <a:off x="1000100" y="1500174"/>
            <a:ext cx="4857784" cy="1714512"/>
          </a:xfrm>
          <a:prstGeom prst="round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200" dirty="0">
                <a:latin typeface="华文琥珀" pitchFamily="2" charset="-122"/>
                <a:ea typeface="华文琥珀" pitchFamily="2" charset="-122"/>
              </a:rPr>
              <a:t>图书馆将用心构建高品质的学术信息资源，营造优雅舒适的空间，辅助学习，支持研究、助推创新，为学校转型发展和学科建设提供奇效支撑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7950" y="1214422"/>
            <a:ext cx="1569660" cy="30003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世界上如果有天堂</a:t>
            </a:r>
            <a:endParaRPr lang="en-US" altLang="zh-CN" dirty="0" smtClean="0">
              <a:solidFill>
                <a:srgbClr val="0066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天堂应该是图书馆的模样</a:t>
            </a:r>
            <a:endParaRPr lang="en-US" altLang="zh-CN" dirty="0" smtClean="0">
              <a:solidFill>
                <a:srgbClr val="0066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dirty="0" smtClean="0">
              <a:solidFill>
                <a:srgbClr val="0066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                </a:t>
            </a:r>
            <a:r>
              <a:rPr lang="zh-CN" altLang="en-US" dirty="0" smtClean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 smtClean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博尔赫斯</a:t>
            </a:r>
          </a:p>
          <a:p>
            <a:endParaRPr lang="zh-CN" altLang="en-US" dirty="0"/>
          </a:p>
        </p:txBody>
      </p:sp>
    </p:spTree>
  </p:cSld>
  <p:clrMapOvr>
    <a:masterClrMapping/>
  </p:clrMapOvr>
  <p:transition advClick="0" advTm="6000">
    <p:push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43050"/>
            <a:ext cx="9144000" cy="3357586"/>
          </a:xfrm>
          <a:prstGeom prst="rect">
            <a:avLst/>
          </a:prstGeom>
          <a:solidFill>
            <a:srgbClr val="A5002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1" y="3714752"/>
            <a:ext cx="1714479" cy="24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1857364"/>
            <a:ext cx="75009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结交“两个朋友”：</a:t>
            </a:r>
            <a:endParaRPr lang="en-US" altLang="zh-CN" sz="2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个是图书馆，一个是运动场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到运动场锻炼身体， 强健体魄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到图书馆博览群书，不断的“充电”、“蓄电”、“放电”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北大校长王恩哥赠给大学生的十句话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214950"/>
            <a:ext cx="1214414" cy="719722"/>
          </a:xfrm>
          <a:prstGeom prst="rect">
            <a:avLst/>
          </a:prstGeom>
        </p:spPr>
      </p:pic>
      <p:pic>
        <p:nvPicPr>
          <p:cNvPr id="9" name="图片 8" descr="3.JPG"/>
          <p:cNvPicPr>
            <a:picLocks noChangeAspect="1"/>
          </p:cNvPicPr>
          <p:nvPr/>
        </p:nvPicPr>
        <p:blipFill>
          <a:blip r:embed="rId4" cstate="print"/>
          <a:srcRect b="23077"/>
          <a:stretch>
            <a:fillRect/>
          </a:stretch>
        </p:blipFill>
        <p:spPr>
          <a:xfrm>
            <a:off x="1679763" y="5214950"/>
            <a:ext cx="1320601" cy="714380"/>
          </a:xfrm>
          <a:prstGeom prst="rect">
            <a:avLst/>
          </a:prstGeom>
        </p:spPr>
      </p:pic>
      <p:pic>
        <p:nvPicPr>
          <p:cNvPr id="10" name="图片 9" descr="参赛作品082号-专家评语一：此作品很好的展现了校园的整体风貌，平实的影像中能体现当代大学时的新闻视角，歌颂的寓意是本幅作品的主题；专家评语二：热烈的气氛烘托下的校园被营造出一种独特的氛围。本片以饱满的影像向人们呈现出一幅校园风光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3071803" y="5214950"/>
            <a:ext cx="1143008" cy="714379"/>
          </a:xfrm>
          <a:prstGeom prst="rect">
            <a:avLst/>
          </a:prstGeom>
        </p:spPr>
      </p:pic>
      <p:pic>
        <p:nvPicPr>
          <p:cNvPr id="11" name="图片 10" descr="参赛作品180号-在水一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5214950"/>
            <a:ext cx="1285884" cy="723310"/>
          </a:xfrm>
          <a:prstGeom prst="rect">
            <a:avLst/>
          </a:prstGeom>
        </p:spPr>
      </p:pic>
      <p:pic>
        <p:nvPicPr>
          <p:cNvPr id="12" name="图片 11" descr="参赛作品165号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5214950"/>
            <a:ext cx="1214446" cy="714380"/>
          </a:xfrm>
          <a:prstGeom prst="rect">
            <a:avLst/>
          </a:prstGeom>
        </p:spPr>
      </p:pic>
      <p:pic>
        <p:nvPicPr>
          <p:cNvPr id="13" name="图片 12" descr="{110E32C1-58F5-4BF5-914C-4FD739D0E73F}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6710" y="214290"/>
            <a:ext cx="948795" cy="1000132"/>
          </a:xfrm>
          <a:prstGeom prst="rect">
            <a:avLst/>
          </a:prstGeom>
        </p:spPr>
      </p:pic>
    </p:spTree>
  </p:cSld>
  <p:clrMapOvr>
    <a:masterClrMapping/>
  </p:clrMapOvr>
  <p:transition advClick="0" advTm="5000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 rot="21047351">
            <a:off x="302514" y="1475913"/>
            <a:ext cx="3584150" cy="4553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图书馆布局</a:t>
            </a:r>
          </a:p>
        </p:txBody>
      </p:sp>
      <p:pic>
        <p:nvPicPr>
          <p:cNvPr id="10" name="图片 9" descr="DSC_8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601364" flipV="1">
            <a:off x="3790932" y="567496"/>
            <a:ext cx="2383400" cy="1668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图片 10" descr="DSC_85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4500570"/>
            <a:ext cx="2357454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图片 11" descr="DSC_82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02819">
            <a:off x="6715139" y="857232"/>
            <a:ext cx="1928827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图片 12" descr="DSC_80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387601" flipV="1">
            <a:off x="5357817" y="2571744"/>
            <a:ext cx="2357454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图片 8" descr="DSC_36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28128">
            <a:off x="6858016" y="4694473"/>
            <a:ext cx="1928826" cy="1377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矩形 17"/>
          <p:cNvSpPr/>
          <p:nvPr/>
        </p:nvSpPr>
        <p:spPr>
          <a:xfrm rot="21211661">
            <a:off x="508727" y="1636372"/>
            <a:ext cx="3153471" cy="4071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2F    </a:t>
            </a:r>
            <a:r>
              <a:rPr lang="zh-CN" altLang="en-US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现刊阅览室</a:t>
            </a:r>
            <a:endParaRPr lang="en-US" altLang="zh-CN" sz="2000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文学艺术图书</a:t>
            </a:r>
            <a:endParaRPr lang="en-US" altLang="zh-CN" sz="2000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3F    </a:t>
            </a:r>
            <a:r>
              <a:rPr lang="zh-CN" altLang="en-US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外国语言图书</a:t>
            </a:r>
            <a:endParaRPr lang="en-US" altLang="zh-CN" sz="2000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自然综合图书</a:t>
            </a:r>
            <a:endParaRPr lang="en-US" altLang="zh-CN" sz="2000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 计算机图书</a:t>
            </a:r>
            <a:endParaRPr lang="en-US" altLang="zh-CN" sz="2000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 多媒体阅览室</a:t>
            </a:r>
            <a:endParaRPr lang="en-US" altLang="zh-CN" sz="2000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4F    </a:t>
            </a:r>
            <a:r>
              <a:rPr lang="zh-CN" altLang="en-US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工业技术图书</a:t>
            </a:r>
            <a:endParaRPr lang="en-US" altLang="zh-CN" sz="2000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5F     </a:t>
            </a:r>
            <a:r>
              <a:rPr lang="zh-CN" altLang="en-US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社科综合图书</a:t>
            </a:r>
          </a:p>
        </p:txBody>
      </p:sp>
    </p:spTree>
  </p:cSld>
  <p:clrMapOvr>
    <a:masterClrMapping/>
  </p:clrMapOvr>
  <p:transition spd="med" advClick="0" advTm="8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 rot="189559">
            <a:off x="5371848" y="1462807"/>
            <a:ext cx="3558034" cy="4685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图书馆布局</a:t>
            </a:r>
          </a:p>
        </p:txBody>
      </p:sp>
      <p:sp>
        <p:nvSpPr>
          <p:cNvPr id="18" name="矩形 17"/>
          <p:cNvSpPr/>
          <p:nvPr/>
        </p:nvSpPr>
        <p:spPr>
          <a:xfrm rot="176571">
            <a:off x="5603123" y="1650637"/>
            <a:ext cx="3183064" cy="4071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  1F  </a:t>
            </a:r>
            <a:r>
              <a:rPr lang="zh-CN" altLang="en-US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共享大厅</a:t>
            </a:r>
            <a:r>
              <a:rPr lang="en-US" altLang="zh-CN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        </a:t>
            </a:r>
            <a:r>
              <a:rPr lang="zh-CN" altLang="en-US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总还书台</a:t>
            </a:r>
            <a:endParaRPr lang="en-US" altLang="zh-CN" sz="2000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         学术报告厅</a:t>
            </a:r>
            <a:endParaRPr lang="en-US" altLang="zh-CN" sz="2000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          自习室 </a:t>
            </a:r>
            <a:endParaRPr lang="en-US" altLang="zh-CN" sz="2000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            </a:t>
            </a:r>
            <a:r>
              <a:rPr lang="zh-CN" altLang="en-US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咖啡吧</a:t>
            </a:r>
            <a:endParaRPr lang="en-US" altLang="zh-CN" sz="2000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  2F  </a:t>
            </a:r>
            <a:r>
              <a:rPr lang="zh-CN" altLang="en-US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自习室</a:t>
            </a:r>
            <a:endParaRPr lang="en-US" altLang="zh-CN" sz="2000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  3F  </a:t>
            </a:r>
            <a:r>
              <a:rPr lang="zh-CN" altLang="en-US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创意设计研修室</a:t>
            </a:r>
            <a:endParaRPr lang="en-US" altLang="zh-CN" sz="2000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  4F 5F   </a:t>
            </a:r>
            <a:r>
              <a:rPr lang="zh-CN" altLang="en-US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研修间</a:t>
            </a:r>
            <a:endParaRPr lang="en-US" altLang="zh-CN" sz="2000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  6F 7F   </a:t>
            </a:r>
            <a:r>
              <a:rPr lang="zh-CN" altLang="en-US" sz="2000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自习室</a:t>
            </a:r>
          </a:p>
        </p:txBody>
      </p:sp>
      <p:pic>
        <p:nvPicPr>
          <p:cNvPr id="15" name="图片 14" descr="DSC_80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143246"/>
            <a:ext cx="2214578" cy="1476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 15" descr="IMG_3245(20170913-09183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361350"/>
            <a:ext cx="2286016" cy="1387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图片 18" descr="IMG_3248.JPG"/>
          <p:cNvPicPr>
            <a:picLocks noChangeAspect="1"/>
          </p:cNvPicPr>
          <p:nvPr/>
        </p:nvPicPr>
        <p:blipFill>
          <a:blip r:embed="rId5" cstate="print"/>
          <a:srcRect b="14286"/>
          <a:stretch>
            <a:fillRect/>
          </a:stretch>
        </p:blipFill>
        <p:spPr>
          <a:xfrm rot="202657">
            <a:off x="3399872" y="3852556"/>
            <a:ext cx="1624445" cy="1910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图片 20" descr="DSC_0110.JPG"/>
          <p:cNvPicPr>
            <a:picLocks noChangeAspect="1"/>
          </p:cNvPicPr>
          <p:nvPr/>
        </p:nvPicPr>
        <p:blipFill>
          <a:blip r:embed="rId6" cstate="print"/>
          <a:srcRect l="10255" b="10255"/>
          <a:stretch>
            <a:fillRect/>
          </a:stretch>
        </p:blipFill>
        <p:spPr>
          <a:xfrm>
            <a:off x="1000100" y="4976823"/>
            <a:ext cx="2071702" cy="13811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图片 22" descr="DSC_3658.JPG"/>
          <p:cNvPicPr>
            <a:picLocks noChangeAspect="1"/>
          </p:cNvPicPr>
          <p:nvPr/>
        </p:nvPicPr>
        <p:blipFill>
          <a:blip r:embed="rId7" cstate="print"/>
          <a:srcRect t="16000" b="7999"/>
          <a:stretch>
            <a:fillRect/>
          </a:stretch>
        </p:blipFill>
        <p:spPr>
          <a:xfrm>
            <a:off x="3428992" y="1428736"/>
            <a:ext cx="1500198" cy="171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为什么要使用图书馆</a:t>
            </a:r>
            <a:r>
              <a:rPr lang="en-US" altLang="zh-CN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---</a:t>
            </a:r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学习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42910" y="1270801"/>
            <a:ext cx="7858180" cy="4944281"/>
            <a:chOff x="642910" y="1270801"/>
            <a:chExt cx="7858180" cy="494428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t="3000"/>
            <a:stretch>
              <a:fillRect/>
            </a:stretch>
          </p:blipFill>
          <p:spPr bwMode="auto">
            <a:xfrm>
              <a:off x="642910" y="1270801"/>
              <a:ext cx="7858180" cy="4944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矩形 5"/>
            <p:cNvSpPr/>
            <p:nvPr/>
          </p:nvSpPr>
          <p:spPr>
            <a:xfrm>
              <a:off x="1571604" y="2928934"/>
              <a:ext cx="428628" cy="11430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solidFill>
                    <a:schemeClr val="tx1"/>
                  </a:solidFill>
                  <a:latin typeface="幼圆" pitchFamily="49" charset="-122"/>
                  <a:ea typeface="幼圆" pitchFamily="49" charset="-122"/>
                </a:rPr>
                <a:t>大学生</a:t>
              </a:r>
              <a:endParaRPr lang="zh-CN" altLang="en-US" sz="2400" b="1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endParaRPr>
            </a:p>
          </p:txBody>
        </p:sp>
      </p:grpSp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7817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为什么要使用图书馆</a:t>
            </a:r>
            <a:r>
              <a:rPr lang="en-US" altLang="zh-CN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---</a:t>
            </a:r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阅读</a:t>
            </a:r>
          </a:p>
          <a:p>
            <a:endParaRPr lang="zh-CN" altLang="en-US" sz="3600" b="1" dirty="0">
              <a:solidFill>
                <a:srgbClr val="A5002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856" y="1428736"/>
            <a:ext cx="880986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好书推荐</a:t>
            </a:r>
          </a:p>
          <a:p>
            <a:endParaRPr lang="zh-CN" altLang="en-US" sz="3600" b="1" dirty="0">
              <a:solidFill>
                <a:srgbClr val="A5002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113739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图片 6" descr="IMG_3246(20170913-0923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714884"/>
            <a:ext cx="2571736" cy="1849782"/>
          </a:xfrm>
          <a:prstGeom prst="rect">
            <a:avLst/>
          </a:prstGeom>
        </p:spPr>
      </p:pic>
      <p:pic>
        <p:nvPicPr>
          <p:cNvPr id="8" name="图片 7" descr="IMG_3250.JPG"/>
          <p:cNvPicPr>
            <a:picLocks noChangeAspect="1"/>
          </p:cNvPicPr>
          <p:nvPr/>
        </p:nvPicPr>
        <p:blipFill>
          <a:blip r:embed="rId4" cstate="print"/>
          <a:srcRect l="5762" t="64583"/>
          <a:stretch>
            <a:fillRect/>
          </a:stretch>
        </p:blipFill>
        <p:spPr>
          <a:xfrm>
            <a:off x="4000496" y="4714884"/>
            <a:ext cx="3924228" cy="1897954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034" y="1071546"/>
            <a:ext cx="8143932" cy="71438"/>
          </a:xfrm>
          <a:prstGeom prst="rect">
            <a:avLst/>
          </a:prstGeom>
          <a:solidFill>
            <a:srgbClr val="A500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41646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馆藏资源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000100" y="1886944"/>
            <a:ext cx="3214710" cy="1970683"/>
          </a:xfrm>
          <a:prstGeom prst="round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    图书：</a:t>
            </a:r>
            <a:r>
              <a:rPr lang="en-US" altLang="zh-CN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73.6</a:t>
            </a:r>
            <a:r>
              <a:rPr lang="zh-CN" altLang="en-US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万余册</a:t>
            </a:r>
            <a:endParaRPr lang="en-US" altLang="zh-CN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    期刊：</a:t>
            </a:r>
            <a:r>
              <a:rPr lang="en-US" altLang="zh-CN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616</a:t>
            </a:r>
            <a:r>
              <a:rPr lang="zh-CN" altLang="en-US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余种</a:t>
            </a:r>
            <a:endParaRPr lang="en-US" altLang="zh-CN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    报纸：</a:t>
            </a:r>
            <a:r>
              <a:rPr lang="en-US" altLang="zh-CN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49</a:t>
            </a:r>
            <a:r>
              <a:rPr lang="zh-CN" altLang="en-US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种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572000" y="1886945"/>
            <a:ext cx="3929090" cy="3033500"/>
          </a:xfrm>
          <a:prstGeom prst="roundRect">
            <a:avLst/>
          </a:prstGeom>
          <a:solidFill>
            <a:srgbClr val="FFCC6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中国</a:t>
            </a:r>
            <a:r>
              <a:rPr lang="zh-CN" altLang="en-US" dirty="0">
                <a:solidFill>
                  <a:schemeClr val="tx1"/>
                </a:solidFill>
              </a:rPr>
              <a:t>知</a:t>
            </a:r>
            <a:r>
              <a:rPr lang="zh-CN" altLang="en-US" dirty="0" smtClean="0">
                <a:solidFill>
                  <a:schemeClr val="tx1"/>
                </a:solidFill>
              </a:rPr>
              <a:t>网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万方</a:t>
            </a:r>
            <a:r>
              <a:rPr lang="zh-CN" altLang="en-US" dirty="0">
                <a:solidFill>
                  <a:schemeClr val="tx1"/>
                </a:solidFill>
              </a:rPr>
              <a:t>数据知识服务平台  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超</a:t>
            </a:r>
            <a:r>
              <a:rPr lang="zh-CN" altLang="en-US" dirty="0">
                <a:solidFill>
                  <a:schemeClr val="tx1"/>
                </a:solidFill>
              </a:rPr>
              <a:t>星汇雅数字图书馆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书生</a:t>
            </a:r>
            <a:r>
              <a:rPr lang="zh-CN" altLang="en-US" dirty="0">
                <a:solidFill>
                  <a:schemeClr val="tx1"/>
                </a:solidFill>
              </a:rPr>
              <a:t>之家数字</a:t>
            </a:r>
            <a:r>
              <a:rPr lang="zh-CN" altLang="en-US" dirty="0" smtClean="0">
                <a:solidFill>
                  <a:schemeClr val="tx1"/>
                </a:solidFill>
              </a:rPr>
              <a:t>图书馆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中</a:t>
            </a:r>
            <a:r>
              <a:rPr lang="zh-CN" altLang="en-US" dirty="0">
                <a:solidFill>
                  <a:schemeClr val="tx1"/>
                </a:solidFill>
              </a:rPr>
              <a:t>科</a:t>
            </a:r>
            <a:r>
              <a:rPr lang="en-US" dirty="0" err="1">
                <a:solidFill>
                  <a:schemeClr val="tx1"/>
                </a:solidFill>
              </a:rPr>
              <a:t>VIPExam</a:t>
            </a:r>
            <a:r>
              <a:rPr lang="zh-CN" altLang="en-US" dirty="0">
                <a:solidFill>
                  <a:schemeClr val="tx1"/>
                </a:solidFill>
              </a:rPr>
              <a:t>考试学习资源数据库    </a:t>
            </a:r>
            <a:r>
              <a:rPr lang="zh-CN" alt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UMajor</a:t>
            </a:r>
            <a:r>
              <a:rPr lang="zh-CN" altLang="en-US" dirty="0">
                <a:solidFill>
                  <a:schemeClr val="tx1"/>
                </a:solidFill>
              </a:rPr>
              <a:t>大学专业课学习数据库    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EBSCO</a:t>
            </a:r>
            <a:r>
              <a:rPr lang="zh-CN" altLang="en-US" dirty="0">
                <a:solidFill>
                  <a:schemeClr val="tx1"/>
                </a:solidFill>
              </a:rPr>
              <a:t>西文数据库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博</a:t>
            </a:r>
            <a:r>
              <a:rPr lang="zh-CN" altLang="en-US" dirty="0">
                <a:solidFill>
                  <a:schemeClr val="tx1"/>
                </a:solidFill>
              </a:rPr>
              <a:t>看触摸屏报刊阅读系统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超</a:t>
            </a:r>
            <a:r>
              <a:rPr lang="zh-CN" altLang="en-US" dirty="0">
                <a:solidFill>
                  <a:schemeClr val="tx1"/>
                </a:solidFill>
              </a:rPr>
              <a:t>星歌德电子书阅读机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3042" y="134515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印刷型馆藏资源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9256" y="131550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电子型馆藏资源</a:t>
            </a:r>
          </a:p>
        </p:txBody>
      </p:sp>
      <p:pic>
        <p:nvPicPr>
          <p:cNvPr id="12" name="图片 11" descr="DSC_01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5119721"/>
            <a:ext cx="1964513" cy="1309675"/>
          </a:xfrm>
          <a:prstGeom prst="rect">
            <a:avLst/>
          </a:prstGeom>
        </p:spPr>
      </p:pic>
      <p:pic>
        <p:nvPicPr>
          <p:cNvPr id="13" name="图片 12" descr="DSC_0119_副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5" y="5143512"/>
            <a:ext cx="1928827" cy="1285884"/>
          </a:xfrm>
          <a:prstGeom prst="rect">
            <a:avLst/>
          </a:prstGeom>
        </p:spPr>
      </p:pic>
      <p:pic>
        <p:nvPicPr>
          <p:cNvPr id="14" name="图片 13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5118878"/>
            <a:ext cx="2000264" cy="1310518"/>
          </a:xfrm>
          <a:prstGeom prst="rect">
            <a:avLst/>
          </a:prstGeom>
        </p:spPr>
      </p:pic>
      <p:pic>
        <p:nvPicPr>
          <p:cNvPr id="18" name="图片 17" descr="IMG_3258.JPG"/>
          <p:cNvPicPr>
            <a:picLocks noChangeAspect="1"/>
          </p:cNvPicPr>
          <p:nvPr/>
        </p:nvPicPr>
        <p:blipFill>
          <a:blip r:embed="rId5" cstate="print"/>
          <a:srcRect t="15384" b="11539"/>
          <a:stretch>
            <a:fillRect/>
          </a:stretch>
        </p:blipFill>
        <p:spPr>
          <a:xfrm rot="5400000">
            <a:off x="7036611" y="5036355"/>
            <a:ext cx="1285884" cy="150019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000100" y="5143512"/>
            <a:ext cx="7429552" cy="1285884"/>
          </a:xfrm>
          <a:prstGeom prst="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8000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1142</Words>
  <Application>Microsoft Office PowerPoint</Application>
  <PresentationFormat>全屏显示(4:3)</PresentationFormat>
  <Paragraphs>206</Paragraphs>
  <Slides>32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  <vt:variant>
        <vt:lpstr>自定义放映</vt:lpstr>
      </vt:variant>
      <vt:variant>
        <vt:i4>1</vt:i4>
      </vt:variant>
    </vt:vector>
  </HeadingPairs>
  <TitlesOfParts>
    <vt:vector size="34" baseType="lpstr">
      <vt:lpstr>Office 主题</vt:lpstr>
      <vt:lpstr> 图书馆资源与服务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图书馆资源与服务</dc:title>
  <dc:creator>sielib</dc:creator>
  <cp:lastModifiedBy>Administrator</cp:lastModifiedBy>
  <cp:revision>117</cp:revision>
  <dcterms:created xsi:type="dcterms:W3CDTF">2017-09-25T01:56:33Z</dcterms:created>
  <dcterms:modified xsi:type="dcterms:W3CDTF">2017-10-31T01:09:52Z</dcterms:modified>
</cp:coreProperties>
</file>